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0" r:id="rId2"/>
    <p:sldId id="331" r:id="rId3"/>
    <p:sldId id="324" r:id="rId4"/>
    <p:sldId id="343" r:id="rId5"/>
    <p:sldId id="365" r:id="rId6"/>
    <p:sldId id="345" r:id="rId7"/>
    <p:sldId id="359" r:id="rId8"/>
    <p:sldId id="346" r:id="rId9"/>
    <p:sldId id="360" r:id="rId10"/>
    <p:sldId id="361" r:id="rId11"/>
    <p:sldId id="367" r:id="rId12"/>
    <p:sldId id="344" r:id="rId13"/>
    <p:sldId id="333" r:id="rId14"/>
    <p:sldId id="334" r:id="rId15"/>
    <p:sldId id="368" r:id="rId16"/>
    <p:sldId id="369" r:id="rId17"/>
    <p:sldId id="370" r:id="rId18"/>
    <p:sldId id="366" r:id="rId19"/>
    <p:sldId id="371" r:id="rId20"/>
    <p:sldId id="372" r:id="rId21"/>
    <p:sldId id="350" r:id="rId22"/>
    <p:sldId id="272" r:id="rId2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300" kern="1200">
        <a:solidFill>
          <a:srgbClr val="000054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300" kern="1200">
        <a:solidFill>
          <a:srgbClr val="000054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300" kern="1200">
        <a:solidFill>
          <a:srgbClr val="000054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300" kern="1200">
        <a:solidFill>
          <a:srgbClr val="000054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300" kern="1200">
        <a:solidFill>
          <a:srgbClr val="000054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1300" kern="1200">
        <a:solidFill>
          <a:srgbClr val="000054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1300" kern="1200">
        <a:solidFill>
          <a:srgbClr val="000054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1300" kern="1200">
        <a:solidFill>
          <a:srgbClr val="000054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1300" kern="1200">
        <a:solidFill>
          <a:srgbClr val="000054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5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  <p15:guide id="3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0DD"/>
    <a:srgbClr val="FEE0B8"/>
    <a:srgbClr val="F3D685"/>
    <a:srgbClr val="FEEDE2"/>
    <a:srgbClr val="F2DD86"/>
    <a:srgbClr val="F17157"/>
    <a:srgbClr val="F3826B"/>
    <a:srgbClr val="0D1793"/>
    <a:srgbClr val="070C51"/>
    <a:srgbClr val="A4A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588" autoAdjust="0"/>
    <p:restoredTop sz="93871" autoAdjust="0"/>
  </p:normalViewPr>
  <p:slideViewPr>
    <p:cSldViewPr showGuides="1">
      <p:cViewPr>
        <p:scale>
          <a:sx n="109" d="100"/>
          <a:sy n="109" d="100"/>
        </p:scale>
        <p:origin x="-1554" y="-30"/>
      </p:cViewPr>
      <p:guideLst>
        <p:guide orient="horz" pos="1152"/>
        <p:guide pos="2880"/>
      </p:guideLst>
    </p:cSldViewPr>
  </p:slideViewPr>
  <p:outlineViewPr>
    <p:cViewPr>
      <p:scale>
        <a:sx n="33" d="100"/>
        <a:sy n="33" d="100"/>
      </p:scale>
      <p:origin x="0" y="-65030"/>
    </p:cViewPr>
  </p:outlineViewPr>
  <p:notesTextViewPr>
    <p:cViewPr>
      <p:scale>
        <a:sx n="33" d="100"/>
        <a:sy n="33" d="100"/>
      </p:scale>
      <p:origin x="0" y="0"/>
    </p:cViewPr>
  </p:notesTextViewPr>
  <p:sorterViewPr>
    <p:cViewPr varScale="1">
      <p:scale>
        <a:sx n="1" d="1"/>
        <a:sy n="1" d="1"/>
      </p:scale>
      <p:origin x="0" y="-19421"/>
    </p:cViewPr>
  </p:sorterViewPr>
  <p:notesViewPr>
    <p:cSldViewPr showGuides="1">
      <p:cViewPr varScale="1">
        <p:scale>
          <a:sx n="35" d="100"/>
          <a:sy n="35" d="100"/>
        </p:scale>
        <p:origin x="-1548" y="-66"/>
      </p:cViewPr>
      <p:guideLst>
        <p:guide orient="horz" pos="2928"/>
        <p:guide pos="216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49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369" y="0"/>
            <a:ext cx="3037031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4"/>
            <a:ext cx="3038649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369" y="8831264"/>
            <a:ext cx="3037031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23B49FD0-FD44-46FF-B0D5-88B7DD6C93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170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49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369" y="0"/>
            <a:ext cx="3037031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/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1" y="4416426"/>
            <a:ext cx="514096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4"/>
            <a:ext cx="3038649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369" y="8831264"/>
            <a:ext cx="3037031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5A403243-C8D7-4158-8C69-22234263CC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2387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403243-C8D7-4158-8C69-22234263CC5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52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403243-C8D7-4158-8C69-22234263CC5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9728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7A85519B-0C79-4704-85DF-0C2D3B0D2449}" type="slidenum">
              <a:rPr lang="en-US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8779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403243-C8D7-4158-8C69-22234263CC5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842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403243-C8D7-4158-8C69-22234263CC5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5496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8BE55C-F40C-48B2-A625-4C18BE4BDBB8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163292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403243-C8D7-4158-8C69-22234263CC5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8198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403243-C8D7-4158-8C69-22234263CC5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9720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5999CF13-6AD0-473D-B3A2-1FF7D21493A8}" type="slidenum">
              <a:rPr lang="en-US" altLang="en-US" sz="1200" smtClean="0"/>
              <a:pPr/>
              <a:t>22</a:t>
            </a:fld>
            <a:endParaRPr lang="en-US" alt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782934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4075E282-8224-4BDF-9354-66278015394E}" type="slidenum">
              <a:rPr lang="en-US" altLang="en-US" sz="1200" smtClean="0"/>
              <a:pPr/>
              <a:t>2</a:t>
            </a:fld>
            <a:endParaRPr lang="en-US" alt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458933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44AADA-ED77-4290-8B0D-3CBDA0539B37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0192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403243-C8D7-4158-8C69-22234263CC5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796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403243-C8D7-4158-8C69-22234263CC5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445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403243-C8D7-4158-8C69-22234263CC5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2527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403243-C8D7-4158-8C69-22234263CC5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4315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403243-C8D7-4158-8C69-22234263CC5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0470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403243-C8D7-4158-8C69-22234263CC5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206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EED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solidFill>
                <a:schemeClr val="tx1"/>
              </a:solidFill>
              <a:ea typeface="ＭＳ Ｐゴシック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1981200" y="2209800"/>
            <a:ext cx="7162800" cy="152400"/>
          </a:xfrm>
          <a:prstGeom prst="rect">
            <a:avLst/>
          </a:prstGeom>
          <a:gradFill rotWithShape="0">
            <a:gsLst>
              <a:gs pos="0">
                <a:srgbClr val="F17157"/>
              </a:gs>
              <a:gs pos="100000">
                <a:srgbClr val="FAD0C8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ea typeface="ＭＳ Ｐゴシック" charset="0"/>
            </a:endParaRPr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0" y="0"/>
            <a:ext cx="1676400" cy="6858000"/>
          </a:xfrm>
          <a:prstGeom prst="rect">
            <a:avLst/>
          </a:prstGeom>
          <a:solidFill>
            <a:srgbClr val="F3D68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ea typeface="ＭＳ Ｐゴシック" charset="0"/>
            </a:endParaRPr>
          </a:p>
        </p:txBody>
      </p:sp>
      <p:pic>
        <p:nvPicPr>
          <p:cNvPr id="6" name="Picture 16" descr="Color-ppt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457200"/>
            <a:ext cx="1371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63500" dir="3187806" algn="ctr" rotWithShape="0">
                    <a:srgbClr val="A4A4A4">
                      <a:alpha val="50000"/>
                    </a:srgbClr>
                  </a:outerShdw>
                </a:effectLst>
              </a14:hiddenEffects>
            </a:ext>
          </a:extLst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1905000" y="60960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>
              <a:spcBef>
                <a:spcPts val="800"/>
              </a:spcBef>
              <a:defRPr/>
            </a:pPr>
            <a:r>
              <a:rPr lang="en-US" sz="1100" b="1" dirty="0">
                <a:solidFill>
                  <a:srgbClr val="070C51"/>
                </a:solidFill>
                <a:ea typeface="ＭＳ Ｐゴシック" charset="0"/>
              </a:rPr>
              <a:t>CALIFORNIA DEPARTMENT OF EDUCATION</a:t>
            </a:r>
            <a:br>
              <a:rPr lang="en-US" sz="1100" b="1" dirty="0">
                <a:solidFill>
                  <a:srgbClr val="070C51"/>
                </a:solidFill>
                <a:ea typeface="ＭＳ Ｐゴシック" charset="0"/>
              </a:rPr>
            </a:br>
            <a:r>
              <a:rPr lang="en-US" sz="1100" dirty="0">
                <a:solidFill>
                  <a:srgbClr val="070C51"/>
                </a:solidFill>
                <a:ea typeface="ＭＳ Ｐゴシック" charset="0"/>
              </a:rPr>
              <a:t>Tom Torlakson, State Superintendent of Public Instruction</a:t>
            </a:r>
            <a:endParaRPr lang="en-US" sz="1200" b="1" dirty="0">
              <a:solidFill>
                <a:schemeClr val="tx2"/>
              </a:solidFill>
              <a:ea typeface="ＭＳ Ｐゴシック" charset="0"/>
            </a:endParaRP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981200" y="2760663"/>
            <a:ext cx="7162800" cy="2420937"/>
          </a:xfr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4642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1A6D5-2342-4569-BE59-F9E06E9F0FE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12062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1D89B-A061-42C4-8091-E17944A9FE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212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25B3E-6A05-4854-AA58-2841A4A6BE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48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7111D-9F2D-439C-BE08-1028A44579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389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71576-A7FD-4A3E-9065-8E160CF1F7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725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90137-CC48-488E-BD34-D4730BCB3E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881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B1406-F865-47F1-9A45-8CBD6CC4CA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18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E89AD-3135-400E-B792-56331DDCA7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48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609600"/>
            <a:ext cx="1714500" cy="5486400"/>
          </a:xfrm>
        </p:spPr>
        <p:txBody>
          <a:bodyPr vert="eaVert"/>
          <a:lstStyle>
            <a:lvl1pPr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609600"/>
            <a:ext cx="49911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A145B-7875-454A-A9B1-BC172E8477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21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3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FEEDE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dirty="0">
                <a:ea typeface="ＭＳ Ｐゴシック" charset="0"/>
              </a:endParaRPr>
            </a:p>
          </p:txBody>
        </p:sp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rgbClr val="F3D68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107763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ea typeface="ＭＳ Ｐゴシック" charset="0"/>
              </a:endParaRPr>
            </a:p>
          </p:txBody>
        </p:sp>
        <p:pic>
          <p:nvPicPr>
            <p:cNvPr id="1035" name="Picture 10" descr="Color-ppt3"/>
            <p:cNvPicPr>
              <a:picLocks noChangeAspect="1" noChangeArrowheads="1"/>
            </p:cNvPicPr>
            <p:nvPr/>
          </p:nvPicPr>
          <p:blipFill>
            <a:blip r:embed="rId1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288"/>
              <a:ext cx="864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391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828800"/>
            <a:ext cx="7162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25475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06825" y="6254750"/>
            <a:ext cx="305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1363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F29CBDE4-F00D-4DF6-9147-9D89DC9581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TextBox 3"/>
          <p:cNvSpPr txBox="1">
            <a:spLocks noChangeArrowheads="1"/>
          </p:cNvSpPr>
          <p:nvPr/>
        </p:nvSpPr>
        <p:spPr bwMode="auto">
          <a:xfrm>
            <a:off x="152400" y="1870075"/>
            <a:ext cx="13716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300">
                <a:solidFill>
                  <a:srgbClr val="000054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300">
                <a:solidFill>
                  <a:srgbClr val="000054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300">
                <a:solidFill>
                  <a:srgbClr val="000054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300">
                <a:solidFill>
                  <a:srgbClr val="000054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300">
                <a:solidFill>
                  <a:srgbClr val="000054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sz="1000" b="1" dirty="0" smtClean="0">
                <a:cs typeface="+mn-cs"/>
              </a:rPr>
              <a:t>TOM TORLAKSON</a:t>
            </a:r>
          </a:p>
          <a:p>
            <a:pPr algn="ctr" eaLnBrk="1" hangingPunct="1">
              <a:defRPr/>
            </a:pPr>
            <a:r>
              <a:rPr lang="en-US" sz="800" dirty="0" smtClean="0">
                <a:cs typeface="+mn-cs"/>
              </a:rPr>
              <a:t>State Superintendent of Public Instruction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9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e.ca.gov/ta/tg/sa/practicetest.asp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e.ca.gov/ta/tg/sa/access.asp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subscribe-sbac@mlist.cde.ca.gov" TargetMode="External"/><Relationship Id="rId7" Type="http://schemas.openxmlformats.org/officeDocument/2006/relationships/hyperlink" Target="http://www.smarterbalanced.org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de.ca.gov/sbac/" TargetMode="External"/><Relationship Id="rId5" Type="http://schemas.openxmlformats.org/officeDocument/2006/relationships/hyperlink" Target="mailto:sbac-itreadiness@cde.ca.gov" TargetMode="External"/><Relationship Id="rId4" Type="http://schemas.openxmlformats.org/officeDocument/2006/relationships/hyperlink" Target="mailto:sbac@cde.ca.go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leginfo.legislature.ca.gov/faces/billNavClient.xhtml?bill_id=201320140AB48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de.ca.gov/ta/tg/sa/ab484qa.asp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514600"/>
            <a:ext cx="7315200" cy="3200400"/>
          </a:xfrm>
          <a:ln>
            <a:noFill/>
          </a:ln>
        </p:spPr>
        <p:txBody>
          <a:bodyPr/>
          <a:lstStyle/>
          <a:p>
            <a:pPr>
              <a:defRPr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Common Core State Standards Symposium for Special Educators</a:t>
            </a:r>
            <a:r>
              <a:rPr lang="en-US" dirty="0"/>
              <a:t/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December 2, 2013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solidFill>
                  <a:srgbClr val="000000"/>
                </a:solidFill>
                <a:ea typeface="ＭＳ Ｐゴシック"/>
              </a:rPr>
              <a:t>Diane Hernandez, Director</a:t>
            </a:r>
            <a:r>
              <a:rPr lang="en-US" sz="2000" dirty="0">
                <a:solidFill>
                  <a:srgbClr val="000000"/>
                </a:solidFill>
                <a:ea typeface="ＭＳ Ｐゴシック"/>
              </a:rPr>
              <a:t/>
            </a:r>
            <a:br>
              <a:rPr lang="en-US" sz="2000" dirty="0">
                <a:solidFill>
                  <a:srgbClr val="000000"/>
                </a:solidFill>
                <a:ea typeface="ＭＳ Ｐゴシック"/>
              </a:rPr>
            </a:br>
            <a:r>
              <a:rPr lang="en-US" sz="2000" dirty="0">
                <a:solidFill>
                  <a:srgbClr val="000000"/>
                </a:solidFill>
                <a:ea typeface="ＭＳ Ｐゴシック"/>
              </a:rPr>
              <a:t>Assessment Development and Administration Division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1676400" y="914400"/>
            <a:ext cx="7467600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00"/>
                </a:solidFill>
                <a:ea typeface="ＭＳ Ｐゴシック"/>
              </a:rPr>
              <a:t> Assembly Bill 484</a:t>
            </a:r>
          </a:p>
          <a:p>
            <a:pPr algn="ctr"/>
            <a:r>
              <a:rPr lang="en-US" sz="4000" b="1" dirty="0" smtClean="0">
                <a:solidFill>
                  <a:srgbClr val="000000"/>
                </a:solidFill>
                <a:ea typeface="ＭＳ Ｐゴシック"/>
              </a:rPr>
              <a:t>Assessment Update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AB </a:t>
            </a:r>
            <a:r>
              <a:rPr lang="en-US" dirty="0" smtClean="0"/>
              <a:t>484</a:t>
            </a:r>
            <a:r>
              <a:rPr lang="en-US" dirty="0"/>
              <a:t> </a:t>
            </a:r>
            <a:r>
              <a:rPr lang="en-US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371600"/>
            <a:ext cx="7467600" cy="5029200"/>
          </a:xfrm>
        </p:spPr>
        <p:txBody>
          <a:bodyPr/>
          <a:lstStyle/>
          <a:p>
            <a:pPr marL="511175" lvl="1" indent="-4572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ea typeface="ＭＳ Ｐゴシック" pitchFamily="34" charset="-128"/>
              </a:rPr>
              <a:t>Calls for independent evaluation of </a:t>
            </a:r>
            <a:r>
              <a:rPr lang="en-US" altLang="en-US" dirty="0" smtClean="0">
                <a:ea typeface="ＭＳ Ｐゴシック" pitchFamily="34" charset="-128"/>
              </a:rPr>
              <a:t>CalMAPP</a:t>
            </a:r>
          </a:p>
          <a:p>
            <a:pPr marL="511175" lvl="1" indent="-4572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ea typeface="ＭＳ Ｐゴシック" pitchFamily="34" charset="-128"/>
              </a:rPr>
              <a:t>Begins the school year of the first full administration of the consortium computer adaptive assessments, which will be   2014</a:t>
            </a:r>
            <a:r>
              <a:rPr lang="en-US" altLang="en-US" dirty="0" smtClean="0">
                <a:ea typeface="ＭＳ Ｐゴシック" pitchFamily="34" charset="-128"/>
                <a:cs typeface="Courier New" pitchFamily="49" charset="0"/>
              </a:rPr>
              <a:t>–15</a:t>
            </a:r>
            <a:endParaRPr lang="en-US" altLang="en-US" dirty="0" smtClean="0">
              <a:ea typeface="ＭＳ Ｐゴシック" pitchFamily="34" charset="-128"/>
            </a:endParaRPr>
          </a:p>
          <a:p>
            <a:pPr marL="290513" lvl="1" indent="-236538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altLang="en-US" dirty="0" smtClean="0">
                <a:ea typeface="ＭＳ Ｐゴシック" pitchFamily="34" charset="-128"/>
              </a:rPr>
              <a:t>  Every three years thereafter</a:t>
            </a:r>
          </a:p>
          <a:p>
            <a:pPr marL="290513" lvl="1" indent="-236538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altLang="en-US" dirty="0" smtClean="0">
                <a:ea typeface="ＭＳ Ｐゴシック" pitchFamily="34" charset="-128"/>
              </a:rPr>
              <a:t>  For the purpose of continuous</a:t>
            </a:r>
            <a:r>
              <a:rPr lang="en-US" altLang="en-US" dirty="0">
                <a:ea typeface="ＭＳ Ｐゴシック" pitchFamily="34" charset="-128"/>
              </a:rPr>
              <a:t>  </a:t>
            </a:r>
            <a:r>
              <a:rPr lang="en-US" altLang="en-US" dirty="0" smtClean="0">
                <a:ea typeface="ＭＳ Ｐゴシック" pitchFamily="34" charset="-128"/>
              </a:rPr>
              <a:t>  improvement </a:t>
            </a:r>
            <a:r>
              <a:rPr lang="en-US" altLang="en-US" dirty="0">
                <a:ea typeface="ＭＳ Ｐゴシック" pitchFamily="34" charset="-128"/>
              </a:rPr>
              <a:t>of the assessments</a:t>
            </a:r>
          </a:p>
          <a:p>
            <a:pPr marL="290513" lvl="1" indent="-236538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5118745-185F-40B7-87C0-7C06A075F7E3}" type="slidenum">
              <a:rPr lang="en-US" altLang="en-US" sz="1400">
                <a:solidFill>
                  <a:schemeClr val="tx1"/>
                </a:solidFill>
              </a:rPr>
              <a:pPr/>
              <a:t>10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0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228600" y="0"/>
            <a:ext cx="8829675" cy="1143000"/>
          </a:xfrm>
          <a:ln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ts val="600"/>
              </a:spcBef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Smarter </a:t>
            </a:r>
            <a:r>
              <a:rPr sz="3600" b="1" dirty="0" smtClean="0">
                <a:latin typeface="Arial" pitchFamily="34" charset="0"/>
                <a:cs typeface="Arial" pitchFamily="34" charset="0"/>
              </a:rPr>
              <a:t>Balanced System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642100" y="64071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>
                <a:latin typeface="Calibri" pitchFamily="34" charset="0"/>
              </a:rPr>
              <a:t> </a:t>
            </a:r>
            <a:fld id="{8EE25981-F994-48C1-AACC-4E19E384D26C}" type="slidenum">
              <a:rPr lang="en-US" sz="1200" smtClean="0">
                <a:latin typeface="Calibri" pitchFamily="34" charset="0"/>
              </a:rPr>
              <a:pPr/>
              <a:t>11</a:t>
            </a:fld>
            <a:endParaRPr lang="en-US" sz="1200" dirty="0">
              <a:latin typeface="Calibri" pitchFamily="34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85724" y="2095967"/>
            <a:ext cx="1518189" cy="2701925"/>
          </a:xfrm>
          <a:prstGeom prst="roundRect">
            <a:avLst>
              <a:gd name="adj" fmla="val 7177"/>
            </a:avLst>
          </a:prstGeom>
          <a:solidFill>
            <a:schemeClr val="bg2"/>
          </a:solidFill>
          <a:ln w="13970"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>
              <a:defRPr/>
            </a:pPr>
            <a:r>
              <a:rPr lang="en-US" sz="1600" b="1" dirty="0">
                <a:solidFill>
                  <a:prstClr val="white"/>
                </a:solidFill>
                <a:latin typeface="Franklin Gothic Book" pitchFamily="34" charset="0"/>
                <a:cs typeface="Arial" pitchFamily="34" charset="0"/>
              </a:rPr>
              <a:t>Common Core State Standards specify </a:t>
            </a:r>
          </a:p>
          <a:p>
            <a:pPr algn="ctr">
              <a:defRPr/>
            </a:pPr>
            <a:r>
              <a:rPr lang="en-US" sz="1600" b="1" dirty="0" smtClean="0">
                <a:solidFill>
                  <a:prstClr val="white"/>
                </a:solidFill>
                <a:latin typeface="Franklin Gothic Book" pitchFamily="34" charset="0"/>
                <a:cs typeface="Arial" pitchFamily="34" charset="0"/>
              </a:rPr>
              <a:t>K–12 </a:t>
            </a:r>
            <a:r>
              <a:rPr lang="en-US" sz="1600" b="1" dirty="0">
                <a:solidFill>
                  <a:prstClr val="white"/>
                </a:solidFill>
                <a:latin typeface="Franklin Gothic Book" pitchFamily="34" charset="0"/>
                <a:cs typeface="Arial" pitchFamily="34" charset="0"/>
              </a:rPr>
              <a:t>expectations for college and career readiness</a:t>
            </a:r>
            <a:endParaRPr lang="en-US" sz="1600" b="1" u="sng" dirty="0">
              <a:solidFill>
                <a:prstClr val="white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68" name="Notched Right Arrow 67"/>
          <p:cNvSpPr/>
          <p:nvPr/>
        </p:nvSpPr>
        <p:spPr>
          <a:xfrm>
            <a:off x="1893888" y="2983379"/>
            <a:ext cx="1098550" cy="585788"/>
          </a:xfrm>
          <a:prstGeom prst="notchedRightArrow">
            <a:avLst/>
          </a:prstGeom>
          <a:solidFill>
            <a:schemeClr val="tx1"/>
          </a:solidFill>
          <a:ln w="19050"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577138" y="2140417"/>
            <a:ext cx="1481137" cy="2701925"/>
          </a:xfrm>
          <a:prstGeom prst="roundRect">
            <a:avLst>
              <a:gd name="adj" fmla="val 7177"/>
            </a:avLst>
          </a:prstGeom>
          <a:solidFill>
            <a:schemeClr val="bg2"/>
          </a:solidFill>
          <a:ln w="13970">
            <a:noFill/>
          </a:ln>
          <a:effectLst>
            <a:outerShdw blurRad="50800" dist="508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prstClr val="white"/>
                </a:solidFill>
                <a:latin typeface="Franklin Gothic Book" pitchFamily="34" charset="0"/>
                <a:cs typeface="Arial" pitchFamily="34" charset="0"/>
              </a:rPr>
              <a:t>All students leave </a:t>
            </a:r>
            <a:br>
              <a:rPr lang="en-US" sz="1600" b="1" dirty="0">
                <a:solidFill>
                  <a:prstClr val="white"/>
                </a:solidFill>
                <a:latin typeface="Franklin Gothic Book" pitchFamily="34" charset="0"/>
                <a:cs typeface="Arial" pitchFamily="34" charset="0"/>
              </a:rPr>
            </a:br>
            <a:r>
              <a:rPr lang="en-US" sz="1600" b="1" dirty="0">
                <a:solidFill>
                  <a:prstClr val="white"/>
                </a:solidFill>
                <a:latin typeface="Franklin Gothic Book" pitchFamily="34" charset="0"/>
                <a:cs typeface="Arial" pitchFamily="34" charset="0"/>
              </a:rPr>
              <a:t>high school </a:t>
            </a:r>
            <a:r>
              <a:rPr lang="en-US" sz="1600" b="1" dirty="0" smtClean="0">
                <a:solidFill>
                  <a:prstClr val="white"/>
                </a:solidFill>
                <a:latin typeface="Franklin Gothic Book" pitchFamily="34" charset="0"/>
                <a:cs typeface="Arial" pitchFamily="34" charset="0"/>
              </a:rPr>
              <a:t>ready for college </a:t>
            </a:r>
            <a:r>
              <a:rPr lang="en-US" sz="1600" b="1" dirty="0">
                <a:solidFill>
                  <a:prstClr val="white"/>
                </a:solidFill>
                <a:latin typeface="Franklin Gothic Book" pitchFamily="34" charset="0"/>
                <a:cs typeface="Arial" pitchFamily="34" charset="0"/>
              </a:rPr>
              <a:t/>
            </a:r>
            <a:br>
              <a:rPr lang="en-US" sz="1600" b="1" dirty="0">
                <a:solidFill>
                  <a:prstClr val="white"/>
                </a:solidFill>
                <a:latin typeface="Franklin Gothic Book" pitchFamily="34" charset="0"/>
                <a:cs typeface="Arial" pitchFamily="34" charset="0"/>
              </a:rPr>
            </a:br>
            <a:r>
              <a:rPr lang="en-US" sz="1600" b="1" dirty="0">
                <a:solidFill>
                  <a:prstClr val="white"/>
                </a:solidFill>
                <a:latin typeface="Franklin Gothic Book" pitchFamily="34" charset="0"/>
                <a:cs typeface="Arial" pitchFamily="34" charset="0"/>
              </a:rPr>
              <a:t>and </a:t>
            </a:r>
            <a:r>
              <a:rPr lang="en-US" sz="1600" b="1" dirty="0" smtClean="0">
                <a:solidFill>
                  <a:prstClr val="white"/>
                </a:solidFill>
                <a:latin typeface="Franklin Gothic Book" pitchFamily="34" charset="0"/>
                <a:cs typeface="Arial" pitchFamily="34" charset="0"/>
              </a:rPr>
              <a:t>career</a:t>
            </a:r>
            <a:endParaRPr lang="en-US" sz="1600" b="1" dirty="0">
              <a:solidFill>
                <a:prstClr val="white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21" name="Notched Right Arrow 20"/>
          <p:cNvSpPr/>
          <p:nvPr/>
        </p:nvSpPr>
        <p:spPr>
          <a:xfrm>
            <a:off x="6138863" y="2983379"/>
            <a:ext cx="1096962" cy="585788"/>
          </a:xfrm>
          <a:prstGeom prst="notchedRightArrow">
            <a:avLst/>
          </a:prstGeom>
          <a:solidFill>
            <a:schemeClr val="tx1"/>
          </a:solidFill>
          <a:ln w="19050"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2644775" y="1507004"/>
            <a:ext cx="3703638" cy="3457575"/>
          </a:xfrm>
          <a:prstGeom prst="triangle">
            <a:avLst/>
          </a:prstGeom>
          <a:solidFill>
            <a:schemeClr val="accent1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600" b="1" dirty="0" smtClean="0">
                <a:solidFill>
                  <a:prstClr val="white"/>
                </a:solidFill>
                <a:latin typeface="Franklin Gothic Book" pitchFamily="34" charset="0"/>
                <a:cs typeface="Arial" pitchFamily="34" charset="0"/>
              </a:rPr>
              <a:t>Teachers </a:t>
            </a:r>
            <a:r>
              <a:rPr lang="en-US" sz="1600" b="1" dirty="0">
                <a:solidFill>
                  <a:prstClr val="white"/>
                </a:solidFill>
                <a:latin typeface="Franklin Gothic Book" pitchFamily="34" charset="0"/>
                <a:cs typeface="Arial" pitchFamily="34" charset="0"/>
              </a:rPr>
              <a:t>and schools have information and tools they need to improve teaching and </a:t>
            </a:r>
            <a:r>
              <a:rPr lang="en-US" sz="1600" b="1" dirty="0" smtClean="0">
                <a:solidFill>
                  <a:prstClr val="white"/>
                </a:solidFill>
                <a:latin typeface="Franklin Gothic Book" pitchFamily="34" charset="0"/>
                <a:cs typeface="Arial" pitchFamily="34" charset="0"/>
              </a:rPr>
              <a:t>learning</a:t>
            </a:r>
          </a:p>
          <a:p>
            <a:pPr algn="ctr">
              <a:defRPr/>
            </a:pPr>
            <a:endParaRPr lang="en-US" b="1" dirty="0">
              <a:solidFill>
                <a:prstClr val="white"/>
              </a:solidFill>
              <a:latin typeface="Franklin Gothic Book" pitchFamily="34" charset="0"/>
              <a:cs typeface="Arial" pitchFamily="34" charset="0"/>
            </a:endParaRPr>
          </a:p>
          <a:p>
            <a:pPr algn="ctr">
              <a:defRPr/>
            </a:pPr>
            <a:endParaRPr lang="en-US" dirty="0">
              <a:solidFill>
                <a:prstClr val="white"/>
              </a:solidFill>
              <a:latin typeface="Franklin Gothic Book" pitchFamily="34" charset="0"/>
              <a:cs typeface="Arial" pitchFamily="34" charset="0"/>
            </a:endParaRPr>
          </a:p>
          <a:p>
            <a:pPr algn="ctr">
              <a:defRPr/>
            </a:pPr>
            <a:endParaRPr lang="en-US" dirty="0">
              <a:solidFill>
                <a:prstClr val="white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5009882" y="4630177"/>
            <a:ext cx="2567256" cy="1465822"/>
          </a:xfrm>
          <a:prstGeom prst="roundRect">
            <a:avLst>
              <a:gd name="adj" fmla="val 16667"/>
            </a:avLst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defTabSz="711200">
              <a:lnSpc>
                <a:spcPct val="90000"/>
              </a:lnSpc>
            </a:pPr>
            <a:r>
              <a:rPr lang="en-US" sz="1600" b="1" dirty="0" smtClean="0">
                <a:solidFill>
                  <a:schemeClr val="tx2"/>
                </a:solidFill>
                <a:latin typeface="Franklin Gothic Book" pitchFamily="34" charset="0"/>
              </a:rPr>
              <a:t>Interim assessments </a:t>
            </a:r>
            <a:r>
              <a:rPr lang="en-US" sz="1600" dirty="0" smtClean="0">
                <a:solidFill>
                  <a:schemeClr val="tx2"/>
                </a:solidFill>
                <a:latin typeface="Franklin Gothic Book" pitchFamily="34" charset="0"/>
              </a:rPr>
              <a:t/>
            </a:r>
            <a:br>
              <a:rPr lang="en-US" sz="1600" dirty="0" smtClean="0">
                <a:solidFill>
                  <a:schemeClr val="tx2"/>
                </a:solidFill>
                <a:latin typeface="Franklin Gothic Book" pitchFamily="34" charset="0"/>
              </a:rPr>
            </a:br>
            <a:r>
              <a:rPr lang="en-US" sz="1600" dirty="0" smtClean="0">
                <a:solidFill>
                  <a:schemeClr val="tx2"/>
                </a:solidFill>
                <a:latin typeface="Franklin Gothic Book" pitchFamily="34" charset="0"/>
              </a:rPr>
              <a:t>flexible, open, used for actionable feedback</a:t>
            </a:r>
          </a:p>
        </p:txBody>
      </p:sp>
      <p:sp>
        <p:nvSpPr>
          <p:cNvPr id="23" name="Rounded Rectangle 22"/>
          <p:cNvSpPr>
            <a:spLocks noChangeArrowheads="1"/>
          </p:cNvSpPr>
          <p:nvPr/>
        </p:nvSpPr>
        <p:spPr bwMode="auto">
          <a:xfrm>
            <a:off x="2987122" y="990600"/>
            <a:ext cx="2951162" cy="1473667"/>
          </a:xfrm>
          <a:prstGeom prst="roundRect">
            <a:avLst>
              <a:gd name="adj" fmla="val 16667"/>
            </a:avLst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defTabSz="711200">
              <a:lnSpc>
                <a:spcPct val="90000"/>
              </a:lnSpc>
            </a:pPr>
            <a:r>
              <a:rPr lang="en-US" sz="1600" b="1" dirty="0" smtClean="0">
                <a:solidFill>
                  <a:schemeClr val="tx2"/>
                </a:solidFill>
                <a:latin typeface="Franklin Gothic Book" pitchFamily="34" charset="0"/>
              </a:rPr>
              <a:t>Summative assessments </a:t>
            </a:r>
          </a:p>
          <a:p>
            <a:pPr algn="ctr" defTabSz="711200">
              <a:lnSpc>
                <a:spcPct val="90000"/>
              </a:lnSpc>
            </a:pPr>
            <a:r>
              <a:rPr lang="en-US" sz="1600" dirty="0">
                <a:solidFill>
                  <a:schemeClr val="tx2"/>
                </a:solidFill>
                <a:latin typeface="Franklin Gothic Book" pitchFamily="34" charset="0"/>
              </a:rPr>
              <a:t>b</a:t>
            </a:r>
            <a:r>
              <a:rPr lang="en-US" sz="1600" dirty="0" smtClean="0">
                <a:solidFill>
                  <a:schemeClr val="tx2"/>
                </a:solidFill>
                <a:latin typeface="Franklin Gothic Book" pitchFamily="34" charset="0"/>
              </a:rPr>
              <a:t>enchmarked to college                 and career readiness</a:t>
            </a:r>
          </a:p>
          <a:p>
            <a:pPr algn="ctr" defTabSz="711200">
              <a:lnSpc>
                <a:spcPct val="90000"/>
              </a:lnSpc>
            </a:pPr>
            <a:endParaRPr lang="en-US" dirty="0" smtClean="0">
              <a:solidFill>
                <a:schemeClr val="tx2"/>
              </a:solidFill>
              <a:latin typeface="Franklin Gothic Book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603913" y="4614302"/>
            <a:ext cx="2530206" cy="1481697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anchor="ctr"/>
          <a:lstStyle/>
          <a:p>
            <a:pPr algn="ctr" defTabSz="711200">
              <a:lnSpc>
                <a:spcPct val="90000"/>
              </a:lnSpc>
              <a:defRPr/>
            </a:pPr>
            <a:r>
              <a:rPr lang="en-US" sz="1600" b="1" dirty="0" smtClean="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rPr>
              <a:t>Formative </a:t>
            </a:r>
            <a:r>
              <a:rPr lang="en-US" sz="1600" b="1" dirty="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rPr>
              <a:t>assessment </a:t>
            </a:r>
            <a:r>
              <a:rPr lang="en-US" sz="1600" b="1" dirty="0" smtClean="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rPr>
              <a:t>tools and practices</a:t>
            </a:r>
            <a:endParaRPr lang="en-US" sz="1600" b="1" dirty="0">
              <a:solidFill>
                <a:schemeClr val="tx2"/>
              </a:solidFill>
              <a:latin typeface="Franklin Gothic Book" pitchFamily="34" charset="0"/>
              <a:cs typeface="Arial" pitchFamily="34" charset="0"/>
            </a:endParaRPr>
          </a:p>
          <a:p>
            <a:pPr algn="ctr" defTabSz="711200">
              <a:lnSpc>
                <a:spcPct val="90000"/>
              </a:lnSpc>
              <a:defRPr/>
            </a:pPr>
            <a:r>
              <a:rPr lang="en-US" sz="1600" dirty="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rPr>
              <a:t>f</a:t>
            </a:r>
            <a:r>
              <a:rPr lang="en-US" sz="1600" dirty="0" smtClean="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rPr>
              <a:t>or teachers to </a:t>
            </a:r>
            <a:r>
              <a:rPr lang="en-US" sz="1600" dirty="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rPr>
              <a:t>improve </a:t>
            </a:r>
            <a:r>
              <a:rPr lang="en-US" sz="1600" dirty="0" smtClean="0">
                <a:solidFill>
                  <a:schemeClr val="tx2"/>
                </a:solidFill>
                <a:latin typeface="Franklin Gothic Book" pitchFamily="34" charset="0"/>
                <a:cs typeface="Arial" pitchFamily="34" charset="0"/>
              </a:rPr>
              <a:t>instruction</a:t>
            </a:r>
          </a:p>
        </p:txBody>
      </p:sp>
    </p:spTree>
    <p:extLst>
      <p:ext uri="{BB962C8B-B14F-4D97-AF65-F5344CB8AC3E}">
        <p14:creationId xmlns:p14="http://schemas.microsoft.com/office/powerpoint/2010/main" val="424393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524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ea typeface="ＭＳ Ｐゴシック" pitchFamily="34" charset="-128"/>
              </a:rPr>
              <a:t/>
            </a:r>
            <a:br>
              <a:rPr lang="en-US" altLang="en-US" dirty="0" smtClean="0">
                <a:ea typeface="ＭＳ Ｐゴシック" pitchFamily="34" charset="-128"/>
              </a:rPr>
            </a:br>
            <a:r>
              <a:rPr lang="en-US" altLang="en-US" dirty="0" smtClean="0">
                <a:ea typeface="ＭＳ Ｐゴシック" pitchFamily="34" charset="-128"/>
              </a:rPr>
              <a:t/>
            </a:r>
            <a:br>
              <a:rPr lang="en-US" altLang="en-US" dirty="0" smtClean="0">
                <a:ea typeface="ＭＳ Ｐゴシック" pitchFamily="34" charset="-128"/>
              </a:rPr>
            </a:br>
            <a:r>
              <a:rPr lang="en-US" altLang="en-US" dirty="0" smtClean="0">
                <a:ea typeface="ＭＳ Ｐゴシック" pitchFamily="34" charset="-128"/>
              </a:rPr>
              <a:t/>
            </a:r>
            <a:br>
              <a:rPr lang="en-US" altLang="en-US" dirty="0" smtClean="0">
                <a:ea typeface="ＭＳ Ｐゴシック" pitchFamily="34" charset="-128"/>
              </a:rPr>
            </a:br>
            <a:r>
              <a:rPr lang="en-US" altLang="en-US" dirty="0" smtClean="0">
                <a:ea typeface="ＭＳ Ｐゴシック" pitchFamily="34" charset="-128"/>
              </a:rPr>
              <a:t>AB 484 (Cont.)</a:t>
            </a:r>
            <a:br>
              <a:rPr lang="en-US" altLang="en-US" dirty="0" smtClean="0">
                <a:ea typeface="ＭＳ Ｐゴシック" pitchFamily="34" charset="-128"/>
              </a:rPr>
            </a:br>
            <a:r>
              <a:rPr lang="en-US" altLang="en-US" dirty="0" smtClean="0">
                <a:ea typeface="ＭＳ Ｐゴシック" pitchFamily="34" charset="-128"/>
              </a:rPr>
              <a:t>Smarter Balanced</a:t>
            </a:r>
            <a:br>
              <a:rPr lang="en-US" altLang="en-US" dirty="0" smtClean="0">
                <a:ea typeface="ＭＳ Ｐゴシック" pitchFamily="34" charset="-128"/>
              </a:rPr>
            </a:br>
            <a:r>
              <a:rPr lang="en-US" altLang="en-US" dirty="0" smtClean="0">
                <a:ea typeface="ＭＳ Ｐゴシック" pitchFamily="34" charset="-128"/>
              </a:rPr>
              <a:t/>
            </a:r>
            <a:br>
              <a:rPr lang="en-US" altLang="en-US" dirty="0" smtClean="0">
                <a:ea typeface="ＭＳ Ｐゴシック" pitchFamily="34" charset="-128"/>
              </a:rPr>
            </a:br>
            <a:r>
              <a:rPr lang="en-US" altLang="en-US" dirty="0" smtClean="0">
                <a:ea typeface="ＭＳ Ｐゴシック" pitchFamily="34" charset="-128"/>
              </a:rPr>
              <a:t/>
            </a:r>
            <a:br>
              <a:rPr lang="en-US" altLang="en-US" dirty="0" smtClean="0">
                <a:ea typeface="ＭＳ Ｐゴシック" pitchFamily="34" charset="-128"/>
              </a:rPr>
            </a:b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371600"/>
            <a:ext cx="7467600" cy="533400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2400" dirty="0" smtClean="0">
                <a:cs typeface="+mn-cs"/>
              </a:rPr>
              <a:t>Requires LEAs to participate in the </a:t>
            </a:r>
            <a:r>
              <a:rPr lang="en-US" sz="2400" dirty="0">
                <a:cs typeface="+mn-cs"/>
              </a:rPr>
              <a:t>spring 2014 </a:t>
            </a:r>
            <a:r>
              <a:rPr lang="en-US" sz="2400" dirty="0" smtClean="0">
                <a:cs typeface="+mn-cs"/>
              </a:rPr>
              <a:t>Smarter Balanced Field Test.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800" dirty="0">
              <a:cs typeface="+mn-cs"/>
            </a:endParaRPr>
          </a:p>
          <a:p>
            <a:pPr>
              <a:spcBef>
                <a:spcPts val="0"/>
              </a:spcBef>
              <a:defRPr/>
            </a:pPr>
            <a:r>
              <a:rPr lang="en-US" sz="2400" dirty="0" smtClean="0">
                <a:cs typeface="+mn-cs"/>
              </a:rPr>
              <a:t>Establishes the purposes of the field </a:t>
            </a:r>
            <a:r>
              <a:rPr lang="en-US" sz="2400" dirty="0"/>
              <a:t>t</a:t>
            </a:r>
            <a:r>
              <a:rPr lang="en-US" sz="2400" dirty="0" smtClean="0">
                <a:cs typeface="+mn-cs"/>
              </a:rPr>
              <a:t>est:</a:t>
            </a:r>
          </a:p>
          <a:p>
            <a:pPr lvl="1">
              <a:spcBef>
                <a:spcPts val="0"/>
              </a:spcBef>
              <a:buFont typeface="Arial" pitchFamily="34" charset="0"/>
              <a:buChar char="–"/>
              <a:defRPr/>
            </a:pPr>
            <a:r>
              <a:rPr lang="en-US" sz="2400" dirty="0" smtClean="0"/>
              <a:t>Enable </a:t>
            </a:r>
            <a:r>
              <a:rPr lang="en-US" sz="2400" dirty="0"/>
              <a:t>the consortium to gauge the validity and reliability of the </a:t>
            </a:r>
            <a:r>
              <a:rPr lang="en-US" sz="2400" dirty="0" smtClean="0"/>
              <a:t>items.</a:t>
            </a:r>
            <a:endParaRPr lang="en-US" sz="2400" dirty="0"/>
          </a:p>
          <a:p>
            <a:pPr lvl="1">
              <a:spcBef>
                <a:spcPts val="0"/>
              </a:spcBef>
              <a:buFont typeface="Arial" pitchFamily="34" charset="0"/>
              <a:buChar char="–"/>
              <a:defRPr/>
            </a:pPr>
            <a:r>
              <a:rPr lang="en-US" sz="2400" dirty="0" smtClean="0"/>
              <a:t>Conduct </a:t>
            </a:r>
            <a:r>
              <a:rPr lang="en-US" sz="2400" dirty="0"/>
              <a:t>necessary psychometric </a:t>
            </a:r>
            <a:r>
              <a:rPr lang="en-US" sz="2400" dirty="0" smtClean="0"/>
              <a:t>studies.</a:t>
            </a:r>
            <a:endParaRPr lang="en-US" sz="2400" dirty="0"/>
          </a:p>
          <a:p>
            <a:pPr lvl="1">
              <a:spcBef>
                <a:spcPts val="0"/>
              </a:spcBef>
              <a:buFont typeface="Arial" pitchFamily="34" charset="0"/>
              <a:buChar char="–"/>
              <a:defRPr/>
            </a:pPr>
            <a:r>
              <a:rPr lang="en-US" sz="2400" dirty="0" smtClean="0"/>
              <a:t>Not </a:t>
            </a:r>
            <a:r>
              <a:rPr lang="en-US" sz="2400" dirty="0"/>
              <a:t>be used for any other </a:t>
            </a:r>
            <a:r>
              <a:rPr lang="en-US" sz="2400" dirty="0" smtClean="0"/>
              <a:t>purposes.</a:t>
            </a:r>
            <a:endParaRPr lang="en-US" sz="2400" dirty="0"/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800" dirty="0">
              <a:cs typeface="+mn-cs"/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en-US" sz="800" dirty="0">
              <a:cs typeface="+mn-cs"/>
            </a:endParaRPr>
          </a:p>
          <a:p>
            <a:pPr>
              <a:spcBef>
                <a:spcPts val="0"/>
              </a:spcBef>
              <a:defRPr/>
            </a:pPr>
            <a:r>
              <a:rPr lang="en-US" sz="2400" dirty="0">
                <a:cs typeface="+mn-cs"/>
              </a:rPr>
              <a:t>Provides opportunity to experience the Smarter Balanced </a:t>
            </a:r>
            <a:r>
              <a:rPr lang="en-US" sz="2400" dirty="0" smtClean="0">
                <a:cs typeface="+mn-cs"/>
              </a:rPr>
              <a:t>assessments: </a:t>
            </a:r>
            <a:endParaRPr lang="en-US" sz="2400" dirty="0">
              <a:cs typeface="+mn-cs"/>
            </a:endParaRPr>
          </a:p>
          <a:p>
            <a:pPr lvl="1">
              <a:spcBef>
                <a:spcPts val="0"/>
              </a:spcBef>
              <a:buFont typeface="Arial" pitchFamily="34" charset="0"/>
              <a:buChar char="–"/>
              <a:defRPr/>
            </a:pPr>
            <a:r>
              <a:rPr lang="en-US" sz="2400" dirty="0"/>
              <a:t>Low-stakes environment </a:t>
            </a:r>
          </a:p>
          <a:p>
            <a:pPr lvl="1">
              <a:spcBef>
                <a:spcPts val="0"/>
              </a:spcBef>
              <a:buFont typeface="Arial" pitchFamily="34" charset="0"/>
              <a:buChar char="–"/>
              <a:defRPr/>
            </a:pPr>
            <a:r>
              <a:rPr lang="en-US" sz="2400" dirty="0"/>
              <a:t>Gauge own technology readiness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37891FC-7A51-41ED-A98B-D53F106B2764}" type="slidenum">
              <a:rPr lang="en-US" altLang="en-US" sz="1400">
                <a:solidFill>
                  <a:schemeClr val="tx1"/>
                </a:solidFill>
              </a:rPr>
              <a:pPr/>
              <a:t>12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Smarter Balanced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828800"/>
            <a:ext cx="7086600" cy="4800600"/>
          </a:xfrm>
        </p:spPr>
        <p:txBody>
          <a:bodyPr/>
          <a:lstStyle/>
          <a:p>
            <a:r>
              <a:rPr lang="en-US" sz="2600" b="1" dirty="0" smtClean="0"/>
              <a:t>Students </a:t>
            </a:r>
            <a:r>
              <a:rPr lang="en-US" sz="2600" dirty="0" smtClean="0"/>
              <a:t>will have hands-on experience with the functionality of a computer-based assessment.</a:t>
            </a:r>
          </a:p>
          <a:p>
            <a:endParaRPr lang="en-US" sz="1200" dirty="0" smtClean="0"/>
          </a:p>
          <a:p>
            <a:r>
              <a:rPr lang="en-US" sz="2600" b="1" dirty="0" smtClean="0"/>
              <a:t>Teachers and administrators </a:t>
            </a:r>
            <a:r>
              <a:rPr lang="en-US" sz="2600" dirty="0" smtClean="0"/>
              <a:t>will</a:t>
            </a:r>
            <a:r>
              <a:rPr lang="en-US" sz="2600" b="1" dirty="0"/>
              <a:t> </a:t>
            </a:r>
            <a:r>
              <a:rPr lang="en-US" sz="2600" dirty="0" smtClean="0"/>
              <a:t>gain valuable </a:t>
            </a:r>
            <a:r>
              <a:rPr lang="en-US" sz="2600" dirty="0"/>
              <a:t>exposure to administration logistics during a </a:t>
            </a:r>
            <a:r>
              <a:rPr lang="en-US" sz="2600" dirty="0" smtClean="0"/>
              <a:t>trial run.</a:t>
            </a:r>
            <a:endParaRPr lang="en-US" sz="2600" dirty="0"/>
          </a:p>
          <a:p>
            <a:endParaRPr lang="en-US" sz="1200" b="1" dirty="0" smtClean="0"/>
          </a:p>
          <a:p>
            <a:r>
              <a:rPr lang="en-US" sz="2600" b="1" dirty="0" smtClean="0"/>
              <a:t>LEAs</a:t>
            </a:r>
            <a:r>
              <a:rPr lang="en-US" sz="2600" dirty="0" smtClean="0"/>
              <a:t> will benefit from having learned where technology gaps may exist, and then can fully prepare for operational assessments</a:t>
            </a:r>
            <a:r>
              <a:rPr lang="en-US" sz="2800" dirty="0" smtClean="0"/>
              <a:t>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1A6B5-7333-4301-8A14-DF5B7C65E0ED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3770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646237" y="152400"/>
            <a:ext cx="7497763" cy="1295400"/>
          </a:xfrm>
        </p:spPr>
        <p:txBody>
          <a:bodyPr/>
          <a:lstStyle/>
          <a:p>
            <a:r>
              <a:rPr lang="en-US" sz="3600" b="1" dirty="0" smtClean="0"/>
              <a:t>Smarter Balanced (Cont.) </a:t>
            </a:r>
            <a:endParaRPr lang="en-US" sz="3600" b="1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708638" y="1524000"/>
            <a:ext cx="7511562" cy="49530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pPr>
            <a:endParaRPr lang="en-US" sz="1000" dirty="0" smtClean="0"/>
          </a:p>
          <a:p>
            <a:pPr marL="290513" lvl="1" indent="-290513"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Field test will take place March 18–June </a:t>
            </a:r>
            <a:r>
              <a:rPr lang="en-US" sz="2400" dirty="0">
                <a:solidFill>
                  <a:srgbClr val="000000"/>
                </a:solidFill>
              </a:rPr>
              <a:t>6, </a:t>
            </a:r>
            <a:r>
              <a:rPr lang="en-US" sz="2400" dirty="0" smtClean="0">
                <a:solidFill>
                  <a:srgbClr val="000000"/>
                </a:solidFill>
              </a:rPr>
              <a:t>2014. Shorter windows within this time frame will be assigned to schools by the CDE and Educational Testing Service (ETS).</a:t>
            </a:r>
          </a:p>
          <a:p>
            <a:pPr marL="283464" indent="-283464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  <a:tabLst>
                <a:tab pos="1428750" algn="l"/>
              </a:tabLst>
            </a:pPr>
            <a:endParaRPr lang="en-US" sz="1200" dirty="0" smtClean="0">
              <a:solidFill>
                <a:srgbClr val="000000"/>
              </a:solidFill>
            </a:endParaRPr>
          </a:p>
          <a:p>
            <a:pPr marL="283464" indent="-283464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  <a:tabLst>
                <a:tab pos="1428750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Will assess students in </a:t>
            </a:r>
            <a:r>
              <a:rPr lang="en-US" sz="2400" dirty="0">
                <a:solidFill>
                  <a:srgbClr val="000000"/>
                </a:solidFill>
              </a:rPr>
              <a:t>grades 3 through </a:t>
            </a:r>
            <a:r>
              <a:rPr lang="en-US" sz="2400" dirty="0" smtClean="0">
                <a:solidFill>
                  <a:srgbClr val="000000"/>
                </a:solidFill>
              </a:rPr>
              <a:t>11.</a:t>
            </a:r>
            <a:endParaRPr lang="en-US" sz="800" dirty="0" smtClean="0">
              <a:solidFill>
                <a:srgbClr val="000000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None/>
              <a:tabLst>
                <a:tab pos="1428750" algn="l"/>
              </a:tabLst>
            </a:pPr>
            <a:endParaRPr lang="en-US" sz="800" dirty="0"/>
          </a:p>
          <a:p>
            <a:pPr marL="742907" lvl="1" indent="-342900">
              <a:spcBef>
                <a:spcPts val="0"/>
              </a:spcBef>
              <a:spcAft>
                <a:spcPts val="0"/>
              </a:spcAft>
              <a:buSzPts val="2400"/>
              <a:buFont typeface="Arial" pitchFamily="34" charset="0"/>
              <a:buChar char="–"/>
              <a:defRPr/>
            </a:pPr>
            <a:r>
              <a:rPr lang="en-US" sz="2200" b="1" dirty="0" smtClean="0">
                <a:solidFill>
                  <a:srgbClr val="000000"/>
                </a:solidFill>
              </a:rPr>
              <a:t>Grades 3–8: </a:t>
            </a:r>
            <a:r>
              <a:rPr lang="en-US" sz="2200" dirty="0" smtClean="0">
                <a:solidFill>
                  <a:srgbClr val="000000"/>
                </a:solidFill>
              </a:rPr>
              <a:t>Students are expected to participate.</a:t>
            </a:r>
          </a:p>
          <a:p>
            <a:pPr marL="742907" lvl="1" indent="-342900">
              <a:spcBef>
                <a:spcPts val="0"/>
              </a:spcBef>
              <a:spcAft>
                <a:spcPts val="0"/>
              </a:spcAft>
              <a:buSzPts val="2400"/>
              <a:buFont typeface="Arial" pitchFamily="34" charset="0"/>
              <a:buChar char="–"/>
              <a:defRPr/>
            </a:pPr>
            <a:endParaRPr lang="en-US" sz="400" dirty="0" smtClean="0">
              <a:solidFill>
                <a:srgbClr val="000000"/>
              </a:solidFill>
            </a:endParaRPr>
          </a:p>
          <a:p>
            <a:pPr marL="742907" lvl="1" indent="-342900">
              <a:spcBef>
                <a:spcPts val="0"/>
              </a:spcBef>
              <a:spcAft>
                <a:spcPts val="0"/>
              </a:spcAft>
              <a:buSzPts val="2400"/>
              <a:buFont typeface="Arial" pitchFamily="34" charset="0"/>
              <a:buChar char="–"/>
              <a:defRPr/>
            </a:pPr>
            <a:r>
              <a:rPr lang="en-US" sz="2200" b="1" dirty="0" smtClean="0">
                <a:solidFill>
                  <a:srgbClr val="000000"/>
                </a:solidFill>
              </a:rPr>
              <a:t>Grades 9 and 10: </a:t>
            </a:r>
            <a:r>
              <a:rPr lang="en-US" sz="2200" dirty="0" smtClean="0">
                <a:solidFill>
                  <a:srgbClr val="000000"/>
                </a:solidFill>
              </a:rPr>
              <a:t>Only students selected for the scientific sample are expected to participate.</a:t>
            </a:r>
          </a:p>
          <a:p>
            <a:pPr marL="742907" lvl="1" indent="-342900">
              <a:spcBef>
                <a:spcPts val="0"/>
              </a:spcBef>
              <a:spcAft>
                <a:spcPts val="0"/>
              </a:spcAft>
              <a:buSzPts val="2400"/>
              <a:buFont typeface="Arial" pitchFamily="34" charset="0"/>
              <a:buChar char="–"/>
              <a:defRPr/>
            </a:pPr>
            <a:endParaRPr lang="en-US" sz="400" dirty="0" smtClean="0">
              <a:solidFill>
                <a:srgbClr val="000000"/>
              </a:solidFill>
            </a:endParaRPr>
          </a:p>
          <a:p>
            <a:pPr marL="742907" lvl="1" indent="-342900">
              <a:spcBef>
                <a:spcPts val="0"/>
              </a:spcBef>
              <a:spcAft>
                <a:spcPts val="0"/>
              </a:spcAft>
              <a:buSzPts val="2400"/>
              <a:buFont typeface="Arial" pitchFamily="34" charset="0"/>
              <a:buChar char="–"/>
              <a:defRPr/>
            </a:pPr>
            <a:r>
              <a:rPr lang="en-US" sz="2200" b="1" dirty="0" smtClean="0">
                <a:solidFill>
                  <a:srgbClr val="000000"/>
                </a:solidFill>
              </a:rPr>
              <a:t>Grade 11:* </a:t>
            </a:r>
            <a:r>
              <a:rPr lang="en-US" sz="2200" dirty="0" smtClean="0">
                <a:solidFill>
                  <a:srgbClr val="000000"/>
                </a:solidFill>
              </a:rPr>
              <a:t>Students selected for the scientific sample are expected to participate; all others are encouraged to participate. </a:t>
            </a:r>
          </a:p>
          <a:p>
            <a:pPr marL="347393" indent="-347436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  <a:defRPr/>
            </a:pPr>
            <a:endParaRPr lang="en-US" sz="1200" dirty="0" smtClean="0">
              <a:solidFill>
                <a:srgbClr val="000000"/>
              </a:solidFill>
            </a:endParaRPr>
          </a:p>
          <a:p>
            <a:pPr marL="914400" indent="-16668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* </a:t>
            </a:r>
            <a:r>
              <a:rPr lang="en-US" sz="1800" dirty="0" smtClean="0">
                <a:solidFill>
                  <a:srgbClr val="000000"/>
                </a:solidFill>
              </a:rPr>
              <a:t>All grade 11 students may participate in the EAP.</a:t>
            </a:r>
          </a:p>
          <a:p>
            <a:pPr marL="347393" indent="-347436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  <a:defRPr/>
            </a:pPr>
            <a:endParaRPr lang="en-US" sz="12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pPr>
            <a:endParaRPr lang="en-US" sz="2400" dirty="0"/>
          </a:p>
          <a:p>
            <a:pPr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pPr>
            <a:endParaRPr lang="en-US" sz="2400" dirty="0" smtClean="0"/>
          </a:p>
          <a:p>
            <a:pPr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pPr>
            <a:endParaRPr lang="en-US" sz="2400" b="1" dirty="0"/>
          </a:p>
          <a:p>
            <a:pPr marL="347393" indent="-347436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  <a:defRPr/>
            </a:pPr>
            <a:endParaRPr lang="en-US" sz="1200" dirty="0" smtClean="0"/>
          </a:p>
          <a:p>
            <a:pPr marL="747401" lvl="1" indent="-347436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  <a:defRPr/>
            </a:pPr>
            <a:endParaRPr lang="en-US" sz="800" dirty="0" smtClean="0"/>
          </a:p>
          <a:p>
            <a:pPr marL="400007" lvl="1" indent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pPr>
            <a:endParaRPr lang="en-US" sz="2200" dirty="0"/>
          </a:p>
          <a:p>
            <a:pPr marL="457152" lvl="1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</a:p>
          <a:p>
            <a:pPr marL="457152" lvl="1" indent="0">
              <a:buNone/>
              <a:defRPr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52CD9F-F9E4-4ACF-938B-D22302D3037F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964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0"/>
            <a:ext cx="7391400" cy="990600"/>
          </a:xfrm>
        </p:spPr>
        <p:txBody>
          <a:bodyPr/>
          <a:lstStyle/>
          <a:p>
            <a:r>
              <a:rPr lang="en-US" dirty="0" smtClean="0"/>
              <a:t>Smarter Balanced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143000"/>
            <a:ext cx="7162800" cy="5562600"/>
          </a:xfrm>
        </p:spPr>
        <p:txBody>
          <a:bodyPr/>
          <a:lstStyle/>
          <a:p>
            <a:r>
              <a:rPr lang="en-US" sz="2400" dirty="0" smtClean="0"/>
              <a:t>Ninety-five </a:t>
            </a:r>
            <a:r>
              <a:rPr lang="en-US" sz="2400" dirty="0"/>
              <a:t>percent of </a:t>
            </a:r>
            <a:r>
              <a:rPr lang="en-US" sz="2400" dirty="0" smtClean="0"/>
              <a:t>students </a:t>
            </a:r>
            <a:r>
              <a:rPr lang="en-US" sz="2400" dirty="0"/>
              <a:t>take a sampling </a:t>
            </a:r>
            <a:r>
              <a:rPr lang="en-US" sz="2400" dirty="0" smtClean="0"/>
              <a:t>of </a:t>
            </a:r>
            <a:r>
              <a:rPr lang="en-US" sz="2400" b="1" dirty="0" smtClean="0"/>
              <a:t>both</a:t>
            </a:r>
            <a:r>
              <a:rPr lang="en-US" sz="2400" dirty="0" smtClean="0"/>
              <a:t> </a:t>
            </a:r>
            <a:r>
              <a:rPr lang="en-US" sz="2400" dirty="0"/>
              <a:t>ELA and mathematics </a:t>
            </a:r>
            <a:r>
              <a:rPr lang="en-US" sz="2400" dirty="0" smtClean="0"/>
              <a:t>items plus </a:t>
            </a:r>
            <a:r>
              <a:rPr lang="en-US" sz="2400" dirty="0"/>
              <a:t>one performance task for one </a:t>
            </a:r>
            <a:r>
              <a:rPr lang="en-US" sz="2400" dirty="0" smtClean="0"/>
              <a:t>subject. 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Five percent of students </a:t>
            </a:r>
            <a:r>
              <a:rPr lang="en-US" sz="2400" dirty="0"/>
              <a:t>take </a:t>
            </a:r>
            <a:r>
              <a:rPr lang="en-US" sz="2400" b="1" dirty="0"/>
              <a:t>either</a:t>
            </a:r>
            <a:r>
              <a:rPr lang="en-US" sz="2400" dirty="0"/>
              <a:t> ELA or mathematics items plus one performance task for </a:t>
            </a:r>
            <a:r>
              <a:rPr lang="en-US" sz="2400" dirty="0" smtClean="0"/>
              <a:t>one subject.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Content </a:t>
            </a:r>
            <a:r>
              <a:rPr lang="en-US" sz="2400" dirty="0"/>
              <a:t>area will be assigned by the CDE and ETS </a:t>
            </a:r>
            <a:r>
              <a:rPr lang="en-US" sz="2400" dirty="0">
                <a:solidFill>
                  <a:srgbClr val="000000"/>
                </a:solidFill>
              </a:rPr>
              <a:t>for each school by grade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Testing time remains the same for both groups at approximately 3.5 hours.</a:t>
            </a:r>
            <a:endParaRPr lang="en-US" sz="2400" dirty="0">
              <a:solidFill>
                <a:srgbClr val="000000"/>
              </a:solidFill>
            </a:endParaRPr>
          </a:p>
          <a:p>
            <a:pPr marL="347393" indent="-347436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  <a:defRPr/>
            </a:pPr>
            <a:endParaRPr lang="en-US" sz="14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pPr>
            <a:endParaRPr lang="en-US" sz="1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71D89B-A061-42C4-8091-E17944A9FEA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22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Smarter Balanced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 smtClean="0"/>
              <a:t>Field test windows </a:t>
            </a:r>
            <a:r>
              <a:rPr lang="en-US" sz="2400" dirty="0"/>
              <a:t>were approved by governing states on September 10, 2013.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In </a:t>
            </a:r>
            <a:r>
              <a:rPr lang="en-US" sz="2400" b="1" dirty="0"/>
              <a:t>grades 3–8</a:t>
            </a:r>
            <a:r>
              <a:rPr lang="en-US" sz="2400" dirty="0"/>
              <a:t>, 66 percent of a school’s annual instructional days must be completed before testing can begin.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In </a:t>
            </a:r>
            <a:r>
              <a:rPr lang="en-US" sz="2400" b="1" dirty="0"/>
              <a:t>grade 11</a:t>
            </a:r>
            <a:r>
              <a:rPr lang="en-US" sz="2400" dirty="0"/>
              <a:t>, 80 percent of a school’s annual instructional days must be completed before testing can begin.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71D89B-A061-42C4-8091-E17944A9FEA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78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7391400" cy="8382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ea typeface="ＭＳ Ｐゴシック"/>
              </a:rPr>
              <a:t>Smarter Balanced </a:t>
            </a:r>
            <a:r>
              <a:rPr lang="en-US" dirty="0" smtClean="0">
                <a:solidFill>
                  <a:srgbClr val="000000"/>
                </a:solidFill>
                <a:ea typeface="ＭＳ Ｐゴシック"/>
              </a:rPr>
              <a:t>(cont.)</a:t>
            </a:r>
            <a:br>
              <a:rPr lang="en-US" dirty="0" smtClean="0">
                <a:solidFill>
                  <a:srgbClr val="000000"/>
                </a:solidFill>
                <a:ea typeface="ＭＳ Ｐゴシック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990600"/>
            <a:ext cx="7162800" cy="5867400"/>
          </a:xfrm>
        </p:spPr>
        <p:txBody>
          <a:bodyPr/>
          <a:lstStyle/>
          <a:p>
            <a:pPr marL="403225" lvl="2" indent="-341313"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</a:rPr>
              <a:t>Practice tests launched </a:t>
            </a:r>
            <a:r>
              <a:rPr lang="en-US" dirty="0">
                <a:solidFill>
                  <a:srgbClr val="000000"/>
                </a:solidFill>
              </a:rPr>
              <a:t>May 29, 2013; enhancements added in August 2013</a:t>
            </a:r>
          </a:p>
          <a:p>
            <a:pPr marL="403225" lvl="1" indent="-341313">
              <a:spcBef>
                <a:spcPts val="0"/>
              </a:spcBef>
              <a:spcAft>
                <a:spcPts val="0"/>
              </a:spcAft>
              <a:buSzPts val="2800"/>
              <a:buFont typeface="Arial" pitchFamily="34" charset="0"/>
              <a:buChar char="•"/>
              <a:defRPr/>
            </a:pPr>
            <a:endParaRPr lang="en-US" sz="2400" b="1" dirty="0">
              <a:solidFill>
                <a:srgbClr val="000000"/>
              </a:solidFill>
            </a:endParaRPr>
          </a:p>
          <a:p>
            <a:pPr marL="403225" lvl="1" indent="-341313" eaLnBrk="1" hangingPunct="1">
              <a:spcBef>
                <a:spcPts val="0"/>
              </a:spcBef>
              <a:spcAft>
                <a:spcPts val="0"/>
              </a:spcAft>
              <a:buSzPts val="2600"/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</a:rPr>
              <a:t>Provide students, parents, teachers, administrators the opportunity to become familiar with the online testing environment</a:t>
            </a:r>
          </a:p>
          <a:p>
            <a:pPr marL="403225" lvl="1" indent="-341313" eaLnBrk="1" hangingPunct="1">
              <a:spcBef>
                <a:spcPts val="0"/>
              </a:spcBef>
              <a:spcAft>
                <a:spcPts val="0"/>
              </a:spcAft>
              <a:buSzPts val="2600"/>
              <a:buFont typeface="Arial" pitchFamily="34" charset="0"/>
              <a:buChar char="•"/>
              <a:defRPr/>
            </a:pPr>
            <a:endParaRPr lang="en-US" sz="2400" b="1" dirty="0">
              <a:solidFill>
                <a:srgbClr val="000000"/>
              </a:solidFill>
            </a:endParaRPr>
          </a:p>
          <a:p>
            <a:pPr marL="403225" lvl="1" indent="-341313" eaLnBrk="1" hangingPunct="1">
              <a:spcBef>
                <a:spcPts val="0"/>
              </a:spcBef>
              <a:spcAft>
                <a:spcPts val="0"/>
              </a:spcAft>
              <a:buSzPts val="2600"/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</a:rPr>
              <a:t>Should not be used to guide instructional decisions regarding individual students  </a:t>
            </a:r>
          </a:p>
          <a:p>
            <a:pPr marL="403225" lvl="1" indent="-341313" eaLnBrk="1" hangingPunct="1">
              <a:spcBef>
                <a:spcPts val="0"/>
              </a:spcBef>
              <a:spcAft>
                <a:spcPts val="0"/>
              </a:spcAft>
              <a:buSzPts val="2600"/>
              <a:buFont typeface="Arial" pitchFamily="34" charset="0"/>
              <a:buChar char="•"/>
              <a:defRPr/>
            </a:pPr>
            <a:endParaRPr lang="en-US" sz="2400" b="1" dirty="0">
              <a:solidFill>
                <a:srgbClr val="000000"/>
              </a:solidFill>
            </a:endParaRPr>
          </a:p>
          <a:p>
            <a:pPr marL="403225" lvl="1" indent="-341313">
              <a:spcBef>
                <a:spcPts val="0"/>
              </a:spcBef>
              <a:spcAft>
                <a:spcPts val="0"/>
              </a:spcAft>
              <a:buSzPts val="2400"/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</a:rPr>
              <a:t>Available for ELA and math for each of grades 3 through 8 and grade </a:t>
            </a:r>
            <a:r>
              <a:rPr lang="en-US" sz="2400" dirty="0" smtClean="0">
                <a:solidFill>
                  <a:srgbClr val="000000"/>
                </a:solidFill>
              </a:rPr>
              <a:t>11</a:t>
            </a:r>
          </a:p>
          <a:p>
            <a:pPr marL="61912" lvl="1" indent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403225" lvl="1" indent="-341313">
              <a:spcBef>
                <a:spcPts val="0"/>
              </a:spcBef>
              <a:spcAft>
                <a:spcPts val="0"/>
              </a:spcAft>
              <a:buSzPts val="2400"/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Courier New"/>
              </a:rPr>
              <a:t> CDE Practice Tests Web page at </a:t>
            </a:r>
            <a:r>
              <a:rPr lang="en-US" sz="2400" dirty="0">
                <a:solidFill>
                  <a:srgbClr val="000000"/>
                </a:solidFill>
                <a:cs typeface="Courier New"/>
                <a:hlinkClick r:id="rId2"/>
              </a:rPr>
              <a:t>http://www.cde.ca.gov/ta/tg/sa/practicetest.asp</a:t>
            </a:r>
            <a:r>
              <a:rPr lang="en-US" sz="2400" dirty="0">
                <a:solidFill>
                  <a:srgbClr val="000000"/>
                </a:solidFill>
                <a:cs typeface="Courier New"/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pPr marL="61912" lvl="2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6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71D89B-A061-42C4-8091-E17944A9FEA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28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76200"/>
            <a:ext cx="7620000" cy="1066800"/>
          </a:xfrm>
        </p:spPr>
        <p:txBody>
          <a:bodyPr/>
          <a:lstStyle/>
          <a:p>
            <a:r>
              <a:rPr lang="en-US" sz="2800" dirty="0">
                <a:solidFill>
                  <a:srgbClr val="000000"/>
                </a:solidFill>
              </a:rPr>
              <a:t>Smarter Balanced (Cont.)              </a:t>
            </a:r>
            <a:r>
              <a:rPr lang="en-US" sz="2800" dirty="0" smtClean="0">
                <a:solidFill>
                  <a:srgbClr val="000000"/>
                </a:solidFill>
              </a:rPr>
              <a:t/>
            </a:r>
            <a:br>
              <a:rPr lang="en-US" sz="2800" dirty="0" smtClean="0">
                <a:solidFill>
                  <a:srgbClr val="000000"/>
                </a:solidFill>
              </a:rPr>
            </a:br>
            <a:r>
              <a:rPr lang="en-US" sz="2800" dirty="0" smtClean="0">
                <a:solidFill>
                  <a:srgbClr val="000000"/>
                </a:solidFill>
              </a:rPr>
              <a:t>     </a:t>
            </a:r>
            <a:r>
              <a:rPr lang="en-US" sz="2800" i="1" dirty="0">
                <a:solidFill>
                  <a:srgbClr val="000000"/>
                </a:solidFill>
              </a:rPr>
              <a:t>Usability, Accessibility, and </a:t>
            </a:r>
            <a:r>
              <a:rPr lang="en-US" sz="2800" i="1" dirty="0" smtClean="0">
                <a:solidFill>
                  <a:srgbClr val="000000"/>
                </a:solidFill>
              </a:rPr>
              <a:t/>
            </a:r>
            <a:br>
              <a:rPr lang="en-US" sz="2800" i="1" dirty="0" smtClean="0">
                <a:solidFill>
                  <a:srgbClr val="000000"/>
                </a:solidFill>
              </a:rPr>
            </a:br>
            <a:r>
              <a:rPr lang="en-US" sz="2800" i="1" dirty="0" smtClean="0">
                <a:solidFill>
                  <a:srgbClr val="000000"/>
                </a:solidFill>
              </a:rPr>
              <a:t>Accommodations </a:t>
            </a:r>
            <a:r>
              <a:rPr lang="en-US" sz="2800" i="1" dirty="0">
                <a:solidFill>
                  <a:srgbClr val="000000"/>
                </a:solidFill>
              </a:rPr>
              <a:t>Guidelines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71D89B-A061-42C4-8091-E17944A9FEA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371600"/>
            <a:ext cx="67056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134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7391400" cy="1295400"/>
          </a:xfrm>
        </p:spPr>
        <p:txBody>
          <a:bodyPr/>
          <a:lstStyle/>
          <a:p>
            <a:r>
              <a:rPr lang="en-US" sz="2800" dirty="0">
                <a:solidFill>
                  <a:srgbClr val="000000"/>
                </a:solidFill>
              </a:rPr>
              <a:t>Smarter Balanced </a:t>
            </a:r>
            <a:r>
              <a:rPr lang="en-US" sz="2800" dirty="0" smtClean="0">
                <a:solidFill>
                  <a:srgbClr val="000000"/>
                </a:solidFill>
              </a:rPr>
              <a:t>(cont.)                  </a:t>
            </a:r>
            <a:br>
              <a:rPr lang="en-US" sz="2800" dirty="0" smtClean="0">
                <a:solidFill>
                  <a:srgbClr val="000000"/>
                </a:solidFill>
              </a:rPr>
            </a:br>
            <a:r>
              <a:rPr lang="en-US" sz="2800" i="1" dirty="0" smtClean="0">
                <a:solidFill>
                  <a:srgbClr val="000000"/>
                </a:solidFill>
              </a:rPr>
              <a:t>Usability</a:t>
            </a:r>
            <a:r>
              <a:rPr lang="en-US" sz="2800" i="1" dirty="0">
                <a:solidFill>
                  <a:srgbClr val="000000"/>
                </a:solidFill>
              </a:rPr>
              <a:t>, Accessibility, and Accommodations Guidelines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447800"/>
            <a:ext cx="7162800" cy="5410200"/>
          </a:xfrm>
        </p:spPr>
        <p:txBody>
          <a:bodyPr/>
          <a:lstStyle/>
          <a:p>
            <a:pPr marL="971550" lvl="1" indent="-514350">
              <a:spcBef>
                <a:spcPts val="0"/>
              </a:spcBef>
              <a:buFont typeface="+mj-lt"/>
              <a:buAutoNum type="arabicPeriod"/>
            </a:pPr>
            <a:r>
              <a:rPr lang="en-US" sz="2600" b="1" dirty="0"/>
              <a:t>Universal tools, </a:t>
            </a:r>
            <a:r>
              <a:rPr lang="en-US" sz="2600" dirty="0"/>
              <a:t>available to </a:t>
            </a:r>
            <a:r>
              <a:rPr lang="en-US" sz="2600" u="sng" dirty="0"/>
              <a:t>all students</a:t>
            </a:r>
            <a:r>
              <a:rPr lang="en-US" sz="2600" dirty="0"/>
              <a:t>. Examples include spell-check, highlighter, embedded ruler, strikethrough, and English dictionary</a:t>
            </a:r>
            <a:r>
              <a:rPr lang="en-US" sz="2600" dirty="0" smtClean="0"/>
              <a:t>.</a:t>
            </a:r>
            <a:endParaRPr lang="en-US" sz="2600" dirty="0"/>
          </a:p>
          <a:p>
            <a:pPr marL="457200" lvl="1" indent="0">
              <a:spcBef>
                <a:spcPts val="0"/>
              </a:spcBef>
              <a:buNone/>
            </a:pPr>
            <a:endParaRPr lang="en-US" sz="2600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 smtClean="0"/>
              <a:t>2.	Designated </a:t>
            </a:r>
            <a:r>
              <a:rPr lang="en-US" sz="2600" b="1" dirty="0"/>
              <a:t>supports, </a:t>
            </a:r>
            <a:r>
              <a:rPr lang="en-US" sz="2600" dirty="0"/>
              <a:t>available to </a:t>
            </a:r>
            <a:r>
              <a:rPr lang="en-US" sz="2600" dirty="0" smtClean="0"/>
              <a:t>	</a:t>
            </a:r>
            <a:r>
              <a:rPr lang="en-US" sz="2600" u="sng" dirty="0" smtClean="0"/>
              <a:t>identified </a:t>
            </a:r>
            <a:r>
              <a:rPr lang="en-US" sz="2600" u="sng" dirty="0"/>
              <a:t>students</a:t>
            </a:r>
            <a:r>
              <a:rPr lang="en-US" sz="2600" dirty="0"/>
              <a:t>, including English </a:t>
            </a:r>
            <a:r>
              <a:rPr lang="en-US" sz="2600" dirty="0" smtClean="0"/>
              <a:t>	learners</a:t>
            </a:r>
            <a:r>
              <a:rPr lang="en-US" sz="2600" dirty="0"/>
              <a:t>, struggling readers, and </a:t>
            </a:r>
            <a:r>
              <a:rPr lang="en-US" sz="2600" dirty="0" smtClean="0"/>
              <a:t>	students </a:t>
            </a:r>
            <a:r>
              <a:rPr lang="en-US" sz="2600" dirty="0"/>
              <a:t>with attention deficits. Examples </a:t>
            </a:r>
            <a:r>
              <a:rPr lang="en-US" sz="2600" dirty="0" smtClean="0"/>
              <a:t>	include </a:t>
            </a:r>
            <a:r>
              <a:rPr lang="en-US" sz="2600" dirty="0"/>
              <a:t>color-contrast text, the blocking </a:t>
            </a:r>
            <a:r>
              <a:rPr lang="en-US" sz="2600" dirty="0" smtClean="0"/>
              <a:t>	of </a:t>
            </a:r>
            <a:r>
              <a:rPr lang="en-US" sz="2600" dirty="0"/>
              <a:t>distracting content, stacked </a:t>
            </a:r>
            <a:r>
              <a:rPr lang="en-US" sz="2600" dirty="0" smtClean="0"/>
              <a:t>	translations</a:t>
            </a:r>
            <a:r>
              <a:rPr lang="en-US" sz="2600" dirty="0"/>
              <a:t>, and bilingual dictionary.</a:t>
            </a:r>
          </a:p>
          <a:p>
            <a:pPr marL="971550" lvl="1" indent="-514350">
              <a:spcBef>
                <a:spcPts val="0"/>
              </a:spcBef>
              <a:buFont typeface="+mj-lt"/>
              <a:buAutoNum type="arabicPeriod"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71D89B-A061-42C4-8091-E17944A9FEA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97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 Transition </a:t>
            </a:r>
            <a:r>
              <a:rPr lang="en-US" sz="3200" dirty="0"/>
              <a:t>Milestones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52600" y="3200400"/>
          <a:ext cx="7172325" cy="39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465"/>
                <a:gridCol w="1434465"/>
                <a:gridCol w="1434465"/>
                <a:gridCol w="1434465"/>
                <a:gridCol w="1434465"/>
              </a:tblGrid>
              <a:tr h="39687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2010-11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816" marB="4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2011-12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816" marB="4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2012-13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816" marB="4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2013-14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816" marB="4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2014-15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816" marB="45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11079" y="2112962"/>
            <a:ext cx="1219200" cy="782638"/>
          </a:xfrm>
          <a:prstGeom prst="rect">
            <a:avLst/>
          </a:prstGeom>
          <a:solidFill>
            <a:srgbClr val="F3D685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SBE </a:t>
            </a:r>
            <a:r>
              <a:rPr lang="en-US" sz="1100" dirty="0" smtClean="0">
                <a:solidFill>
                  <a:schemeClr val="tx1"/>
                </a:solidFill>
              </a:rPr>
              <a:t>adopted </a:t>
            </a:r>
            <a:r>
              <a:rPr lang="en-US" sz="1100" dirty="0">
                <a:solidFill>
                  <a:schemeClr val="tx1"/>
                </a:solidFill>
              </a:rPr>
              <a:t>Common Core State Standards</a:t>
            </a:r>
          </a:p>
          <a:p>
            <a:pPr algn="ctr">
              <a:defRPr/>
            </a:pPr>
            <a:r>
              <a:rPr lang="en-US" sz="1100" b="1" dirty="0">
                <a:solidFill>
                  <a:schemeClr val="tx1"/>
                </a:solidFill>
              </a:rPr>
              <a:t>August 2010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1200" y="5170488"/>
            <a:ext cx="1358900" cy="600156"/>
          </a:xfrm>
          <a:prstGeom prst="rect">
            <a:avLst/>
          </a:prstGeom>
          <a:solidFill>
            <a:srgbClr val="F3D685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30" tIns="45716" rIns="91430" bIns="45716">
            <a:spAutoFit/>
          </a:bodyPr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California </a:t>
            </a:r>
            <a:r>
              <a:rPr lang="en-US" sz="1100" dirty="0" smtClean="0">
                <a:solidFill>
                  <a:schemeClr val="tx1"/>
                </a:solidFill>
              </a:rPr>
              <a:t>joined Smarter </a:t>
            </a:r>
            <a:r>
              <a:rPr lang="en-US" sz="1100" dirty="0">
                <a:solidFill>
                  <a:schemeClr val="tx1"/>
                </a:solidFill>
              </a:rPr>
              <a:t>Balanced </a:t>
            </a:r>
            <a:r>
              <a:rPr lang="en-US" sz="1100" dirty="0" smtClean="0">
                <a:solidFill>
                  <a:schemeClr val="tx1"/>
                </a:solidFill>
              </a:rPr>
              <a:t>       </a:t>
            </a:r>
            <a:r>
              <a:rPr lang="en-US" sz="1100" b="1" dirty="0" smtClean="0">
                <a:solidFill>
                  <a:schemeClr val="tx1"/>
                </a:solidFill>
              </a:rPr>
              <a:t>June </a:t>
            </a:r>
            <a:r>
              <a:rPr lang="en-US" sz="1100" b="1" dirty="0">
                <a:solidFill>
                  <a:schemeClr val="tx1"/>
                </a:solidFill>
              </a:rPr>
              <a:t>2011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32175" y="4071938"/>
            <a:ext cx="1676400" cy="1107988"/>
          </a:xfrm>
          <a:prstGeom prst="rect">
            <a:avLst/>
          </a:prstGeom>
          <a:solidFill>
            <a:srgbClr val="F3D685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CDE </a:t>
            </a:r>
            <a:r>
              <a:rPr lang="en-US" sz="1100" dirty="0" smtClean="0">
                <a:solidFill>
                  <a:schemeClr val="tx1"/>
                </a:solidFill>
              </a:rPr>
              <a:t>outreach efforts begin </a:t>
            </a:r>
            <a:r>
              <a:rPr lang="en-US" sz="1100" dirty="0">
                <a:solidFill>
                  <a:schemeClr val="tx1"/>
                </a:solidFill>
              </a:rPr>
              <a:t>to </a:t>
            </a:r>
            <a:r>
              <a:rPr lang="en-US" sz="1100" dirty="0" smtClean="0">
                <a:solidFill>
                  <a:schemeClr val="tx1"/>
                </a:solidFill>
              </a:rPr>
              <a:t>develop </a:t>
            </a:r>
            <a:r>
              <a:rPr lang="en-US" sz="1100" dirty="0">
                <a:solidFill>
                  <a:schemeClr val="tx1"/>
                </a:solidFill>
              </a:rPr>
              <a:t>SSPI </a:t>
            </a:r>
            <a:r>
              <a:rPr lang="en-US" sz="1100" dirty="0" smtClean="0">
                <a:solidFill>
                  <a:schemeClr val="tx1"/>
                </a:solidFill>
              </a:rPr>
              <a:t>recommendations </a:t>
            </a:r>
            <a:r>
              <a:rPr lang="en-US" sz="1100" dirty="0">
                <a:solidFill>
                  <a:schemeClr val="tx1"/>
                </a:solidFill>
              </a:rPr>
              <a:t>for </a:t>
            </a:r>
            <a:r>
              <a:rPr lang="en-US" sz="1100" dirty="0" smtClean="0">
                <a:solidFill>
                  <a:schemeClr val="tx1"/>
                </a:solidFill>
              </a:rPr>
              <a:t>assessment reauthorization </a:t>
            </a:r>
          </a:p>
          <a:p>
            <a:pPr algn="ctr"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March </a:t>
            </a:r>
            <a:r>
              <a:rPr lang="en-US" sz="1100" b="1" dirty="0">
                <a:solidFill>
                  <a:schemeClr val="tx1"/>
                </a:solidFill>
              </a:rPr>
              <a:t>2012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00" y="3817937"/>
            <a:ext cx="1316038" cy="93821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Smarter Balanced </a:t>
            </a:r>
            <a:r>
              <a:rPr lang="en-US" sz="1100" dirty="0" smtClean="0">
                <a:solidFill>
                  <a:schemeClr val="tx1"/>
                </a:solidFill>
              </a:rPr>
              <a:t>summative assessments </a:t>
            </a:r>
            <a:r>
              <a:rPr lang="en-US" sz="1100" dirty="0">
                <a:solidFill>
                  <a:schemeClr val="tx1"/>
                </a:solidFill>
              </a:rPr>
              <a:t>to be </a:t>
            </a:r>
            <a:r>
              <a:rPr lang="en-US" sz="1100" dirty="0" smtClean="0">
                <a:solidFill>
                  <a:schemeClr val="tx1"/>
                </a:solidFill>
              </a:rPr>
              <a:t>implemented operationally 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4118" name="Straight Connector 12"/>
          <p:cNvCxnSpPr>
            <a:cxnSpLocks noChangeShapeType="1"/>
          </p:cNvCxnSpPr>
          <p:nvPr/>
        </p:nvCxnSpPr>
        <p:spPr bwMode="auto">
          <a:xfrm>
            <a:off x="1905000" y="2895600"/>
            <a:ext cx="0" cy="304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19" name="Straight Connector 14"/>
          <p:cNvCxnSpPr>
            <a:cxnSpLocks noChangeShapeType="1"/>
          </p:cNvCxnSpPr>
          <p:nvPr/>
        </p:nvCxnSpPr>
        <p:spPr bwMode="auto">
          <a:xfrm>
            <a:off x="3124200" y="3609975"/>
            <a:ext cx="0" cy="15605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20" name="Straight Connector 16"/>
          <p:cNvCxnSpPr>
            <a:cxnSpLocks noChangeShapeType="1"/>
          </p:cNvCxnSpPr>
          <p:nvPr/>
        </p:nvCxnSpPr>
        <p:spPr bwMode="auto">
          <a:xfrm>
            <a:off x="5486399" y="1879641"/>
            <a:ext cx="2" cy="1320759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21" name="Straight Connector 24"/>
          <p:cNvCxnSpPr>
            <a:cxnSpLocks noChangeShapeType="1"/>
          </p:cNvCxnSpPr>
          <p:nvPr/>
        </p:nvCxnSpPr>
        <p:spPr bwMode="auto">
          <a:xfrm flipV="1">
            <a:off x="4191000" y="3609975"/>
            <a:ext cx="0" cy="450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22" name="Straight Connector 26"/>
          <p:cNvCxnSpPr>
            <a:cxnSpLocks noChangeShapeType="1"/>
          </p:cNvCxnSpPr>
          <p:nvPr/>
        </p:nvCxnSpPr>
        <p:spPr bwMode="auto">
          <a:xfrm flipH="1" flipV="1">
            <a:off x="8686800" y="3592512"/>
            <a:ext cx="0" cy="2254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Box 36"/>
          <p:cNvSpPr txBox="1"/>
          <p:nvPr/>
        </p:nvSpPr>
        <p:spPr>
          <a:xfrm>
            <a:off x="6462247" y="5987196"/>
            <a:ext cx="1057275" cy="43815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Spring 2014</a:t>
            </a:r>
          </a:p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Field </a:t>
            </a:r>
            <a:r>
              <a:rPr lang="en-US" sz="1100" dirty="0" smtClean="0">
                <a:solidFill>
                  <a:schemeClr val="tx1"/>
                </a:solidFill>
              </a:rPr>
              <a:t>Test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4124" name="Straight Connector 38"/>
          <p:cNvCxnSpPr>
            <a:cxnSpLocks noChangeShapeType="1"/>
          </p:cNvCxnSpPr>
          <p:nvPr/>
        </p:nvCxnSpPr>
        <p:spPr bwMode="auto">
          <a:xfrm flipV="1">
            <a:off x="5607417" y="3592513"/>
            <a:ext cx="0" cy="89730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25" name="Straight Connector 40"/>
          <p:cNvCxnSpPr>
            <a:cxnSpLocks noChangeShapeType="1"/>
          </p:cNvCxnSpPr>
          <p:nvPr/>
        </p:nvCxnSpPr>
        <p:spPr bwMode="auto">
          <a:xfrm flipV="1">
            <a:off x="7119694" y="3592513"/>
            <a:ext cx="0" cy="239468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Box 35"/>
          <p:cNvSpPr txBox="1"/>
          <p:nvPr/>
        </p:nvSpPr>
        <p:spPr>
          <a:xfrm>
            <a:off x="5486399" y="4489816"/>
            <a:ext cx="1417637" cy="600075"/>
          </a:xfrm>
          <a:prstGeom prst="rect">
            <a:avLst/>
          </a:prstGeom>
          <a:solidFill>
            <a:srgbClr val="F3D685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AB 484 (Bonilla) </a:t>
            </a:r>
            <a:r>
              <a:rPr lang="en-US" sz="1100" dirty="0" smtClean="0">
                <a:solidFill>
                  <a:schemeClr val="tx1"/>
                </a:solidFill>
              </a:rPr>
              <a:t>introduced</a:t>
            </a:r>
            <a:endParaRPr lang="en-US" sz="11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100" b="1" dirty="0">
                <a:solidFill>
                  <a:schemeClr val="tx1"/>
                </a:solidFill>
              </a:rPr>
              <a:t>February 19, 2013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97017" y="2263369"/>
            <a:ext cx="1219200" cy="784225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Technology Readiness Tool </a:t>
            </a:r>
            <a:r>
              <a:rPr lang="en-US" sz="1100" dirty="0" smtClean="0">
                <a:solidFill>
                  <a:schemeClr val="tx1"/>
                </a:solidFill>
              </a:rPr>
              <a:t>launched</a:t>
            </a:r>
            <a:endParaRPr lang="en-US" sz="11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100" b="1" dirty="0">
                <a:solidFill>
                  <a:schemeClr val="tx1"/>
                </a:solidFill>
              </a:rPr>
              <a:t>March 2012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611563" y="5728434"/>
            <a:ext cx="1981200" cy="955675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100" i="1" dirty="0">
                <a:solidFill>
                  <a:schemeClr val="tx1"/>
                </a:solidFill>
              </a:rPr>
              <a:t>Technology Strategy Framework and System Requirements Specifications </a:t>
            </a:r>
            <a:r>
              <a:rPr lang="en-US" sz="1100" dirty="0" smtClean="0">
                <a:solidFill>
                  <a:schemeClr val="tx1"/>
                </a:solidFill>
              </a:rPr>
              <a:t>released</a:t>
            </a:r>
            <a:endParaRPr lang="en-US" sz="11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100" b="1" dirty="0">
                <a:solidFill>
                  <a:schemeClr val="tx1"/>
                </a:solidFill>
              </a:rPr>
              <a:t>December 2012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88667" y="1343024"/>
            <a:ext cx="1219200" cy="76993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Preliminary </a:t>
            </a:r>
            <a:r>
              <a:rPr lang="en-US" sz="1100" dirty="0" smtClean="0">
                <a:solidFill>
                  <a:schemeClr val="tx1"/>
                </a:solidFill>
              </a:rPr>
              <a:t>test blueprints approved</a:t>
            </a:r>
            <a:endParaRPr lang="en-US" sz="11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100" b="1" dirty="0">
                <a:solidFill>
                  <a:schemeClr val="tx1"/>
                </a:solidFill>
              </a:rPr>
              <a:t>November 2012</a:t>
            </a:r>
          </a:p>
        </p:txBody>
      </p:sp>
      <p:cxnSp>
        <p:nvCxnSpPr>
          <p:cNvPr id="4130" name="Straight Connector 13"/>
          <p:cNvCxnSpPr>
            <a:cxnSpLocks noChangeShapeType="1"/>
          </p:cNvCxnSpPr>
          <p:nvPr/>
        </p:nvCxnSpPr>
        <p:spPr bwMode="auto">
          <a:xfrm>
            <a:off x="4191000" y="3048000"/>
            <a:ext cx="0" cy="152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31" name="Straight Connector 19"/>
          <p:cNvCxnSpPr>
            <a:cxnSpLocks noChangeShapeType="1"/>
          </p:cNvCxnSpPr>
          <p:nvPr/>
        </p:nvCxnSpPr>
        <p:spPr bwMode="auto">
          <a:xfrm flipV="1">
            <a:off x="5334000" y="3592513"/>
            <a:ext cx="0" cy="21336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5403238" y="1279485"/>
            <a:ext cx="2064362" cy="600156"/>
          </a:xfrm>
          <a:prstGeom prst="rect">
            <a:avLst/>
          </a:prstGeom>
          <a:solidFill>
            <a:srgbClr val="F3D685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30" tIns="45716" rIns="91430" bIns="45716">
            <a:spAutoFit/>
          </a:bodyPr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SSPI’s </a:t>
            </a:r>
            <a:r>
              <a:rPr lang="en-US" sz="1100" dirty="0" smtClean="0">
                <a:solidFill>
                  <a:schemeClr val="tx1"/>
                </a:solidFill>
              </a:rPr>
              <a:t>recommendations delivered to the Legislature              </a:t>
            </a:r>
            <a:r>
              <a:rPr lang="en-US" sz="1100" b="1" dirty="0">
                <a:solidFill>
                  <a:schemeClr val="tx1"/>
                </a:solidFill>
              </a:rPr>
              <a:t>January 8, 2013</a:t>
            </a:r>
          </a:p>
        </p:txBody>
      </p:sp>
      <p:cxnSp>
        <p:nvCxnSpPr>
          <p:cNvPr id="4133" name="Straight Connector 28"/>
          <p:cNvCxnSpPr>
            <a:cxnSpLocks noChangeShapeType="1"/>
          </p:cNvCxnSpPr>
          <p:nvPr/>
        </p:nvCxnSpPr>
        <p:spPr bwMode="auto">
          <a:xfrm>
            <a:off x="5211763" y="2112962"/>
            <a:ext cx="0" cy="107950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Box 38"/>
          <p:cNvSpPr txBox="1"/>
          <p:nvPr/>
        </p:nvSpPr>
        <p:spPr>
          <a:xfrm>
            <a:off x="5505317" y="5186734"/>
            <a:ext cx="1038225" cy="436563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Spring 2013</a:t>
            </a:r>
          </a:p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Pilot </a:t>
            </a:r>
            <a:r>
              <a:rPr lang="en-US" sz="1100" dirty="0" smtClean="0">
                <a:solidFill>
                  <a:schemeClr val="tx1"/>
                </a:solidFill>
              </a:rPr>
              <a:t>Test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4135" name="Straight Connector 38"/>
          <p:cNvCxnSpPr>
            <a:cxnSpLocks noChangeShapeType="1"/>
          </p:cNvCxnSpPr>
          <p:nvPr/>
        </p:nvCxnSpPr>
        <p:spPr bwMode="auto">
          <a:xfrm flipH="1" flipV="1">
            <a:off x="5592763" y="5095875"/>
            <a:ext cx="4059" cy="8652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Box 40"/>
          <p:cNvSpPr txBox="1"/>
          <p:nvPr/>
        </p:nvSpPr>
        <p:spPr>
          <a:xfrm>
            <a:off x="1676400" y="3856038"/>
            <a:ext cx="1295400" cy="955675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Smarter Balanced </a:t>
            </a:r>
            <a:r>
              <a:rPr lang="en-US" sz="1100" dirty="0" smtClean="0">
                <a:solidFill>
                  <a:schemeClr val="tx1"/>
                </a:solidFill>
              </a:rPr>
              <a:t>awarded four- year </a:t>
            </a:r>
            <a:r>
              <a:rPr lang="en-US" sz="1100" dirty="0">
                <a:solidFill>
                  <a:schemeClr val="tx1"/>
                </a:solidFill>
              </a:rPr>
              <a:t>RTTT </a:t>
            </a:r>
            <a:r>
              <a:rPr lang="en-US" sz="1100" dirty="0" smtClean="0">
                <a:solidFill>
                  <a:schemeClr val="tx1"/>
                </a:solidFill>
              </a:rPr>
              <a:t>grant</a:t>
            </a:r>
            <a:endParaRPr lang="en-US" sz="11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100" b="1" dirty="0">
                <a:solidFill>
                  <a:schemeClr val="tx1"/>
                </a:solidFill>
              </a:rPr>
              <a:t>September 2010</a:t>
            </a:r>
          </a:p>
        </p:txBody>
      </p:sp>
      <p:cxnSp>
        <p:nvCxnSpPr>
          <p:cNvPr id="4137" name="Straight Connector 13"/>
          <p:cNvCxnSpPr>
            <a:cxnSpLocks noChangeShapeType="1"/>
          </p:cNvCxnSpPr>
          <p:nvPr/>
        </p:nvCxnSpPr>
        <p:spPr bwMode="auto">
          <a:xfrm>
            <a:off x="2057400" y="3609975"/>
            <a:ext cx="0" cy="2254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3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91363" y="6470650"/>
            <a:ext cx="1900237" cy="311150"/>
          </a:xfrm>
          <a:noFill/>
        </p:spPr>
        <p:txBody>
          <a:bodyPr/>
          <a:lstStyle>
            <a:lvl1pPr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962B0E9E-67A4-431D-BFEC-033BEF655E70}" type="slidenum">
              <a:rPr lang="en-US" altLang="en-US" sz="1000" smtClean="0">
                <a:solidFill>
                  <a:schemeClr val="tx1"/>
                </a:solidFill>
              </a:rPr>
              <a:pPr/>
              <a:t>2</a:t>
            </a:fld>
            <a:endParaRPr lang="en-US" altLang="en-US" sz="1000" dirty="0" smtClean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81703" y="3706516"/>
            <a:ext cx="1249363" cy="600075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30" tIns="45716" rIns="91430" bIns="45716">
            <a:spAutoFit/>
          </a:bodyPr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AB 484 </a:t>
            </a:r>
            <a:r>
              <a:rPr lang="en-US" sz="1100" dirty="0" smtClean="0">
                <a:solidFill>
                  <a:schemeClr val="tx1"/>
                </a:solidFill>
              </a:rPr>
              <a:t>signed</a:t>
            </a:r>
            <a:endParaRPr lang="en-US" sz="11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 into </a:t>
            </a:r>
            <a:r>
              <a:rPr lang="en-US" sz="1100" dirty="0" smtClean="0">
                <a:solidFill>
                  <a:schemeClr val="tx1"/>
                </a:solidFill>
              </a:rPr>
              <a:t>law</a:t>
            </a:r>
            <a:endParaRPr lang="en-US" sz="11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October 2, </a:t>
            </a:r>
            <a:r>
              <a:rPr lang="en-US" sz="1100" b="1" dirty="0">
                <a:solidFill>
                  <a:schemeClr val="tx1"/>
                </a:solidFill>
              </a:rPr>
              <a:t>2013</a:t>
            </a:r>
          </a:p>
        </p:txBody>
      </p:sp>
      <p:cxnSp>
        <p:nvCxnSpPr>
          <p:cNvPr id="4140" name="Straight Connector 3"/>
          <p:cNvCxnSpPr>
            <a:cxnSpLocks noChangeShapeType="1"/>
          </p:cNvCxnSpPr>
          <p:nvPr/>
        </p:nvCxnSpPr>
        <p:spPr bwMode="auto">
          <a:xfrm>
            <a:off x="6478774" y="3592512"/>
            <a:ext cx="0" cy="1127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TextBox 32"/>
          <p:cNvSpPr txBox="1"/>
          <p:nvPr/>
        </p:nvSpPr>
        <p:spPr>
          <a:xfrm>
            <a:off x="7239000" y="2218491"/>
            <a:ext cx="1295400" cy="769433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Smarter Balanced </a:t>
            </a:r>
            <a:r>
              <a:rPr lang="en-US" sz="1100" dirty="0" smtClean="0">
                <a:solidFill>
                  <a:schemeClr val="tx1"/>
                </a:solidFill>
              </a:rPr>
              <a:t>              grant ends</a:t>
            </a:r>
            <a:endParaRPr lang="en-US" sz="11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100" b="1" dirty="0">
                <a:solidFill>
                  <a:schemeClr val="tx1"/>
                </a:solidFill>
              </a:rPr>
              <a:t>September </a:t>
            </a:r>
            <a:r>
              <a:rPr lang="en-US" sz="1100" b="1" dirty="0" smtClean="0">
                <a:solidFill>
                  <a:schemeClr val="tx1"/>
                </a:solidFill>
              </a:rPr>
              <a:t>2014</a:t>
            </a:r>
            <a:endParaRPr lang="en-US" sz="1100" b="1" dirty="0">
              <a:solidFill>
                <a:schemeClr val="tx1"/>
              </a:solidFill>
            </a:endParaRPr>
          </a:p>
        </p:txBody>
      </p:sp>
      <p:cxnSp>
        <p:nvCxnSpPr>
          <p:cNvPr id="34" name="Straight Connector 24"/>
          <p:cNvCxnSpPr>
            <a:cxnSpLocks noChangeShapeType="1"/>
          </p:cNvCxnSpPr>
          <p:nvPr/>
        </p:nvCxnSpPr>
        <p:spPr bwMode="auto">
          <a:xfrm flipV="1">
            <a:off x="7772400" y="2987924"/>
            <a:ext cx="0" cy="204539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TextBox 34"/>
          <p:cNvSpPr txBox="1"/>
          <p:nvPr/>
        </p:nvSpPr>
        <p:spPr>
          <a:xfrm>
            <a:off x="5607417" y="2049214"/>
            <a:ext cx="1500344" cy="93871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30" tIns="45716" rIns="91430" bIns="45716">
            <a:spAutoFit/>
          </a:bodyPr>
          <a:lstStyle/>
          <a:p>
            <a:pPr algn="ctr">
              <a:defRPr/>
            </a:pPr>
            <a:r>
              <a:rPr lang="en-US" sz="1100" i="1" dirty="0" smtClean="0">
                <a:solidFill>
                  <a:schemeClr val="tx1"/>
                </a:solidFill>
              </a:rPr>
              <a:t>Usability, Accessibility, and Accommodations Guidelines </a:t>
            </a:r>
            <a:r>
              <a:rPr lang="en-US" sz="1100" dirty="0" smtClean="0">
                <a:solidFill>
                  <a:schemeClr val="tx1"/>
                </a:solidFill>
              </a:rPr>
              <a:t>approved</a:t>
            </a:r>
            <a:endParaRPr lang="en-US" sz="11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September 2013</a:t>
            </a:r>
            <a:endParaRPr lang="en-US" sz="1100" b="1" dirty="0">
              <a:solidFill>
                <a:schemeClr val="tx1"/>
              </a:solidFill>
            </a:endParaRPr>
          </a:p>
        </p:txBody>
      </p:sp>
      <p:cxnSp>
        <p:nvCxnSpPr>
          <p:cNvPr id="55" name="Straight Connector 26"/>
          <p:cNvCxnSpPr>
            <a:cxnSpLocks noChangeShapeType="1"/>
          </p:cNvCxnSpPr>
          <p:nvPr/>
        </p:nvCxnSpPr>
        <p:spPr bwMode="auto">
          <a:xfrm flipH="1" flipV="1">
            <a:off x="6406384" y="2974975"/>
            <a:ext cx="0" cy="2254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81000"/>
            <a:ext cx="7391400" cy="1143000"/>
          </a:xfrm>
        </p:spPr>
        <p:txBody>
          <a:bodyPr/>
          <a:lstStyle/>
          <a:p>
            <a:r>
              <a:rPr lang="en-US" sz="2800" dirty="0">
                <a:solidFill>
                  <a:srgbClr val="000000"/>
                </a:solidFill>
              </a:rPr>
              <a:t>Smarter Balanced (cont.)                  </a:t>
            </a:r>
            <a:br>
              <a:rPr lang="en-US" sz="2800" dirty="0">
                <a:solidFill>
                  <a:srgbClr val="000000"/>
                </a:solidFill>
              </a:rPr>
            </a:br>
            <a:r>
              <a:rPr lang="en-US" sz="2800" i="1" dirty="0">
                <a:solidFill>
                  <a:srgbClr val="000000"/>
                </a:solidFill>
              </a:rPr>
              <a:t>Usability, Accessibility, and Accommodations Guidelines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spcBef>
                <a:spcPts val="0"/>
              </a:spcBef>
              <a:buFont typeface="+mj-lt"/>
              <a:buAutoNum type="arabicPeriod" startAt="3"/>
            </a:pPr>
            <a:r>
              <a:rPr lang="en-US" sz="2600" b="1" dirty="0"/>
              <a:t>Accommodations,</a:t>
            </a:r>
            <a:r>
              <a:rPr lang="en-US" sz="2600" dirty="0"/>
              <a:t> available to </a:t>
            </a:r>
            <a:r>
              <a:rPr lang="en-US" sz="2600" u="sng" dirty="0"/>
              <a:t>students with an individualized education program or a 504 plan</a:t>
            </a:r>
            <a:r>
              <a:rPr lang="en-US" sz="2600" dirty="0"/>
              <a:t> that specifies the need for such an accommodation. Examples include closed captioning, Braille, calculator, and scribe.</a:t>
            </a:r>
            <a:r>
              <a:rPr lang="en-US" sz="800" dirty="0"/>
              <a:t/>
            </a:r>
            <a:br>
              <a:rPr lang="en-US" sz="800" dirty="0"/>
            </a:br>
            <a:r>
              <a:rPr lang="en-US" sz="800" dirty="0"/>
              <a:t/>
            </a:r>
            <a:br>
              <a:rPr lang="en-US" sz="800" dirty="0"/>
            </a:br>
            <a:endParaRPr lang="en-US" sz="800" dirty="0"/>
          </a:p>
          <a:p>
            <a:pPr marL="971550" lvl="1" indent="-514350">
              <a:spcBef>
                <a:spcPts val="0"/>
              </a:spcBef>
              <a:buFont typeface="+mj-lt"/>
              <a:buAutoNum type="arabicPeriod" startAt="3"/>
            </a:pPr>
            <a:endParaRPr lang="en-US" sz="800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dirty="0"/>
              <a:t>The </a:t>
            </a:r>
            <a:r>
              <a:rPr lang="en-US" sz="2600" i="1" dirty="0"/>
              <a:t>Guidelines </a:t>
            </a:r>
            <a:r>
              <a:rPr lang="en-US" sz="2600" dirty="0" smtClean="0"/>
              <a:t>are available </a:t>
            </a:r>
            <a:r>
              <a:rPr lang="en-US" sz="2600" dirty="0"/>
              <a:t>on the CDE Smarter Balanced Accessibility and Accommodations Web page at </a:t>
            </a:r>
            <a:r>
              <a:rPr lang="en-US" sz="2600" dirty="0">
                <a:hlinkClick r:id="rId2"/>
              </a:rPr>
              <a:t>http://www.cde.ca.gov/ta/tg/sa/access.asp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71D89B-A061-42C4-8091-E17944A9FEA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23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14550" y="1143000"/>
            <a:ext cx="4476750" cy="5181600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prstClr val="black"/>
              </a:solidFill>
              <a:latin typeface="Calibri"/>
              <a:ea typeface="ＭＳ Ｐゴシック" charset="0"/>
              <a:cs typeface="Arial" charset="0"/>
            </a:endParaRPr>
          </a:p>
        </p:txBody>
      </p:sp>
      <p:sp>
        <p:nvSpPr>
          <p:cNvPr id="15363" name="TextBox 17"/>
          <p:cNvSpPr txBox="1">
            <a:spLocks noChangeArrowheads="1"/>
          </p:cNvSpPr>
          <p:nvPr/>
        </p:nvSpPr>
        <p:spPr bwMode="auto">
          <a:xfrm>
            <a:off x="2667000" y="1200150"/>
            <a:ext cx="3375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rgbClr val="1F497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California District Support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2324100" y="4114800"/>
            <a:ext cx="2057400" cy="2008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prstClr val="white"/>
                </a:solidFill>
              </a:rPr>
              <a:t>ETS District Outreach Team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prstClr val="white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prstClr val="white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prstClr val="white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324100" y="2922588"/>
            <a:ext cx="2057400" cy="887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prstClr val="white"/>
                </a:solidFill>
              </a:rPr>
              <a:t>ETS Technical Assistance Center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4838700" y="3686175"/>
            <a:ext cx="1500188" cy="885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prstClr val="white"/>
                </a:solidFill>
              </a:rPr>
              <a:t>ETS Technology Support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2741613" y="4953000"/>
            <a:ext cx="1223962" cy="88582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prstClr val="white"/>
                </a:solidFill>
              </a:rPr>
              <a:t>External Partners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2324100" y="1752600"/>
            <a:ext cx="2057400" cy="887413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prstClr val="white"/>
                </a:solidFill>
              </a:rPr>
              <a:t>CDE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6983413" y="2678113"/>
            <a:ext cx="1893887" cy="2111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prstClr val="white"/>
                </a:solidFill>
              </a:rPr>
              <a:t>Smarter Balanced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prstClr val="white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prstClr val="white"/>
                </a:solidFill>
              </a:rPr>
              <a:t> Consortium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prstClr val="white"/>
                </a:solidFill>
              </a:rPr>
              <a:t> Field Test Team</a:t>
            </a:r>
          </a:p>
          <a:p>
            <a:pPr marL="114300" indent="-1143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prstClr val="white"/>
                </a:solidFill>
              </a:rPr>
              <a:t>Test Development</a:t>
            </a:r>
            <a:br>
              <a:rPr lang="en-US" sz="1400" dirty="0">
                <a:solidFill>
                  <a:prstClr val="white"/>
                </a:solidFill>
              </a:rPr>
            </a:br>
            <a:r>
              <a:rPr lang="en-US" sz="1400" dirty="0">
                <a:solidFill>
                  <a:prstClr val="white"/>
                </a:solidFill>
              </a:rPr>
              <a:t>System Vendor</a:t>
            </a:r>
            <a:endParaRPr lang="en-US" sz="1200" dirty="0">
              <a:solidFill>
                <a:prstClr val="white"/>
              </a:solidFill>
            </a:endParaRPr>
          </a:p>
        </p:txBody>
      </p:sp>
      <p:cxnSp>
        <p:nvCxnSpPr>
          <p:cNvPr id="23" name="Straight Arrow Connector 22"/>
          <p:cNvCxnSpPr>
            <a:cxnSpLocks noChangeShapeType="1"/>
            <a:stCxn id="22" idx="1"/>
          </p:cNvCxnSpPr>
          <p:nvPr/>
        </p:nvCxnSpPr>
        <p:spPr bwMode="auto">
          <a:xfrm flipH="1" flipV="1">
            <a:off x="6591300" y="3733800"/>
            <a:ext cx="392113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 type="arrow" w="med" len="med"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Rounded Rectangle 24"/>
          <p:cNvSpPr>
            <a:spLocks noChangeArrowheads="1"/>
          </p:cNvSpPr>
          <p:nvPr/>
        </p:nvSpPr>
        <p:spPr bwMode="auto">
          <a:xfrm>
            <a:off x="228600" y="1828800"/>
            <a:ext cx="1447800" cy="3810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BDB"/>
              </a:gs>
              <a:gs pos="64999">
                <a:srgbClr val="FFD0AA"/>
              </a:gs>
              <a:gs pos="100000">
                <a:srgbClr val="FFBE86"/>
              </a:gs>
            </a:gsLst>
            <a:lin ang="54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600" dirty="0">
              <a:solidFill>
                <a:prstClr val="black"/>
              </a:solidFill>
              <a:latin typeface="Calibri"/>
              <a:ea typeface="ＭＳ Ｐゴシック" charset="0"/>
              <a:cs typeface="Arial" charset="0"/>
            </a:endParaRPr>
          </a:p>
          <a:p>
            <a:pPr algn="ctr">
              <a:defRPr/>
            </a:pPr>
            <a:endParaRPr lang="en-US" sz="1600" dirty="0">
              <a:solidFill>
                <a:prstClr val="black"/>
              </a:solidFill>
              <a:latin typeface="Calibri"/>
              <a:ea typeface="ＭＳ Ｐゴシック" charset="0"/>
              <a:cs typeface="Arial" charset="0"/>
            </a:endParaRPr>
          </a:p>
          <a:p>
            <a:pPr algn="ctr">
              <a:defRPr/>
            </a:pPr>
            <a:endParaRPr lang="en-US" sz="1600" dirty="0">
              <a:solidFill>
                <a:prstClr val="black"/>
              </a:solidFill>
              <a:latin typeface="Calibri"/>
              <a:ea typeface="ＭＳ Ｐゴシック" charset="0"/>
              <a:cs typeface="Arial" charset="0"/>
            </a:endParaRPr>
          </a:p>
          <a:p>
            <a:pPr algn="ctr">
              <a:defRPr/>
            </a:pPr>
            <a:endParaRPr lang="en-US" sz="1600" dirty="0">
              <a:solidFill>
                <a:prstClr val="black"/>
              </a:solidFill>
              <a:latin typeface="Calibri"/>
              <a:ea typeface="ＭＳ Ｐゴシック" charset="0"/>
              <a:cs typeface="Arial" charset="0"/>
            </a:endParaRPr>
          </a:p>
          <a:p>
            <a:pPr algn="ctr">
              <a:defRPr/>
            </a:pPr>
            <a:endParaRPr lang="en-US" sz="1600" dirty="0">
              <a:solidFill>
                <a:prstClr val="black"/>
              </a:solidFill>
              <a:latin typeface="Calibri"/>
              <a:ea typeface="ＭＳ Ｐゴシック" charset="0"/>
              <a:cs typeface="Arial" charset="0"/>
            </a:endParaRPr>
          </a:p>
          <a:p>
            <a:pPr algn="ctr">
              <a:defRPr/>
            </a:pPr>
            <a:endParaRPr lang="en-US" sz="1600" dirty="0">
              <a:solidFill>
                <a:prstClr val="black"/>
              </a:solidFill>
              <a:latin typeface="Calibri"/>
              <a:ea typeface="ＭＳ Ｐゴシック" charset="0"/>
              <a:cs typeface="Arial" charset="0"/>
            </a:endParaRPr>
          </a:p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  <a:latin typeface="Calibri"/>
                <a:ea typeface="ＭＳ Ｐゴシック" charset="0"/>
                <a:cs typeface="Arial" charset="0"/>
              </a:rPr>
              <a:t>District Testing Coordinators</a:t>
            </a:r>
          </a:p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  <a:latin typeface="Calibri"/>
                <a:ea typeface="ＭＳ Ｐゴシック" charset="0"/>
                <a:cs typeface="Arial" charset="0"/>
              </a:rPr>
              <a:t> </a:t>
            </a:r>
          </a:p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  <a:latin typeface="Calibri"/>
                <a:ea typeface="ＭＳ Ｐゴシック" charset="0"/>
                <a:cs typeface="Arial" charset="0"/>
              </a:rPr>
              <a:t>District Technology Coordinators</a:t>
            </a:r>
          </a:p>
        </p:txBody>
      </p:sp>
      <p:cxnSp>
        <p:nvCxnSpPr>
          <p:cNvPr id="29" name="Straight Arrow Connector 28"/>
          <p:cNvCxnSpPr>
            <a:cxnSpLocks noChangeShapeType="1"/>
            <a:endCxn id="25" idx="3"/>
          </p:cNvCxnSpPr>
          <p:nvPr/>
        </p:nvCxnSpPr>
        <p:spPr bwMode="auto">
          <a:xfrm flipH="1">
            <a:off x="1676400" y="3733800"/>
            <a:ext cx="438150" cy="0"/>
          </a:xfrm>
          <a:prstGeom prst="straightConnector1">
            <a:avLst/>
          </a:prstGeom>
          <a:noFill/>
          <a:ln w="25400">
            <a:solidFill>
              <a:srgbClr val="F79646"/>
            </a:solidFill>
            <a:round/>
            <a:headEnd type="arrow" w="med" len="med"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73" name="TextBox 17"/>
          <p:cNvSpPr txBox="1">
            <a:spLocks noChangeArrowheads="1"/>
          </p:cNvSpPr>
          <p:nvPr/>
        </p:nvSpPr>
        <p:spPr bwMode="auto">
          <a:xfrm>
            <a:off x="304800" y="228600"/>
            <a:ext cx="8534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b="1" dirty="0">
                <a:solidFill>
                  <a:srgbClr val="1F497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2014 Administration of the </a:t>
            </a:r>
            <a:r>
              <a:rPr lang="en-US" altLang="en-US" sz="1800" b="1" dirty="0" smtClean="0">
                <a:solidFill>
                  <a:srgbClr val="1F497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California </a:t>
            </a:r>
            <a:r>
              <a:rPr lang="en-US" altLang="en-US" sz="1800" b="1" dirty="0">
                <a:solidFill>
                  <a:srgbClr val="1F497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Measurement of Academic Performance and Progress Assessment System</a:t>
            </a:r>
          </a:p>
        </p:txBody>
      </p:sp>
      <p:cxnSp>
        <p:nvCxnSpPr>
          <p:cNvPr id="30" name="Straight Arrow Connector 29"/>
          <p:cNvCxnSpPr>
            <a:cxnSpLocks noChangeShapeType="1"/>
            <a:stCxn id="6" idx="0"/>
          </p:cNvCxnSpPr>
          <p:nvPr/>
        </p:nvCxnSpPr>
        <p:spPr bwMode="auto">
          <a:xfrm flipV="1">
            <a:off x="3352800" y="2640013"/>
            <a:ext cx="0" cy="282575"/>
          </a:xfrm>
          <a:prstGeom prst="straightConnector1">
            <a:avLst/>
          </a:prstGeom>
          <a:noFill/>
          <a:ln w="19050">
            <a:solidFill>
              <a:schemeClr val="accent1"/>
            </a:solidFill>
            <a:round/>
            <a:headEnd type="arrow" w="med" len="med"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Arrow Connector 32"/>
          <p:cNvCxnSpPr>
            <a:cxnSpLocks noChangeShapeType="1"/>
            <a:endCxn id="6" idx="2"/>
          </p:cNvCxnSpPr>
          <p:nvPr/>
        </p:nvCxnSpPr>
        <p:spPr bwMode="auto">
          <a:xfrm flipV="1">
            <a:off x="3352800" y="3810000"/>
            <a:ext cx="0" cy="304800"/>
          </a:xfrm>
          <a:prstGeom prst="straightConnector1">
            <a:avLst/>
          </a:prstGeom>
          <a:noFill/>
          <a:ln w="19050">
            <a:solidFill>
              <a:schemeClr val="accent1"/>
            </a:solidFill>
            <a:round/>
            <a:headEnd type="arrow" w="med" len="med"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Elbow Connector 36"/>
          <p:cNvCxnSpPr>
            <a:stCxn id="6" idx="3"/>
            <a:endCxn id="7" idx="1"/>
          </p:cNvCxnSpPr>
          <p:nvPr/>
        </p:nvCxnSpPr>
        <p:spPr>
          <a:xfrm>
            <a:off x="4381500" y="3367088"/>
            <a:ext cx="457200" cy="762000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endCxn id="7" idx="1"/>
          </p:cNvCxnSpPr>
          <p:nvPr/>
        </p:nvCxnSpPr>
        <p:spPr>
          <a:xfrm flipV="1">
            <a:off x="4381500" y="4129088"/>
            <a:ext cx="457200" cy="990600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78" name="Picture 24" descr="C:\Users\marcilla\AppData\Local\Microsoft\Windows\Temporary Internet Files\Content.IE5\WTN1GLMQ\MC90043694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" y="1981200"/>
            <a:ext cx="13652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For Further Information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676400" y="1752600"/>
            <a:ext cx="7467600" cy="4724400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US" sz="2000" b="1" dirty="0" smtClean="0"/>
              <a:t>Join </a:t>
            </a:r>
            <a:r>
              <a:rPr lang="en-US" sz="2000" b="1" dirty="0"/>
              <a:t>the CDE Smarter Balanced Electronic Mailing List </a:t>
            </a:r>
            <a:r>
              <a:rPr lang="en-US" sz="2000" dirty="0">
                <a:hlinkClick r:id="rId3"/>
              </a:rPr>
              <a:t>subscribe-sbac@mlist.cde.ca.gov</a:t>
            </a:r>
            <a:endParaRPr lang="en-US" sz="2000" dirty="0"/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endParaRPr lang="en-US" sz="2000" b="1" dirty="0" smtClean="0"/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US" sz="2000" b="1" dirty="0" smtClean="0"/>
              <a:t>CDE Assessment Transition </a:t>
            </a:r>
            <a:r>
              <a:rPr lang="en-US" sz="2000" b="1" dirty="0"/>
              <a:t>Office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US" sz="2000" dirty="0">
                <a:hlinkClick r:id="rId4"/>
              </a:rPr>
              <a:t>sbac@cde.ca.gov</a:t>
            </a:r>
            <a:endParaRPr lang="en-US" sz="2000" dirty="0"/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endParaRPr lang="en-US" sz="2000" dirty="0"/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US" sz="2000" b="1" dirty="0"/>
              <a:t>Technology Readiness Coordinator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US" sz="2000" dirty="0" smtClean="0">
                <a:hlinkClick r:id="rId5"/>
              </a:rPr>
              <a:t>sbac-itreadiness@cde.ca.gov</a:t>
            </a:r>
            <a:endParaRPr lang="en-US" sz="2000" dirty="0" smtClean="0"/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endParaRPr lang="en-US" sz="2000" dirty="0"/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US" sz="2000" b="1" dirty="0"/>
              <a:t>CDE Smarter Balanced Web Page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US" sz="2000" dirty="0">
                <a:hlinkClick r:id="rId6"/>
              </a:rPr>
              <a:t>http://www.cde.ca.gov/sbac/</a:t>
            </a:r>
            <a:endParaRPr lang="en-US" sz="2000" dirty="0"/>
          </a:p>
          <a:p>
            <a:pPr algn="ctr" eaLnBrk="1" hangingPunct="1">
              <a:spcBef>
                <a:spcPts val="0"/>
              </a:spcBef>
              <a:defRPr/>
            </a:pPr>
            <a:endParaRPr lang="en-US" sz="2000" dirty="0"/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US" sz="2000" b="1" dirty="0"/>
              <a:t>Smarter Balanced </a:t>
            </a:r>
            <a:r>
              <a:rPr lang="en-US" sz="2000" b="1" dirty="0" smtClean="0"/>
              <a:t>Assessment Consortium </a:t>
            </a:r>
            <a:r>
              <a:rPr lang="en-US" sz="2000" b="1" dirty="0"/>
              <a:t>Web </a:t>
            </a:r>
            <a:r>
              <a:rPr lang="en-US" sz="2000" b="1" dirty="0" smtClean="0"/>
              <a:t>Site</a:t>
            </a:r>
            <a:endParaRPr lang="en-US" sz="2000" b="1" dirty="0"/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US" sz="2000" dirty="0">
                <a:hlinkClick r:id="rId7"/>
              </a:rPr>
              <a:t>http://www.smarterbalanced.org</a:t>
            </a:r>
            <a:endParaRPr lang="en-US" sz="2000" dirty="0"/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endParaRPr lang="en-US" sz="2400" b="1" dirty="0"/>
          </a:p>
          <a:p>
            <a:pPr algn="ctr" eaLnBrk="1" hangingPunct="1">
              <a:spcBef>
                <a:spcPts val="0"/>
              </a:spcBef>
              <a:defRPr/>
            </a:pPr>
            <a:endParaRPr lang="en-US" sz="2000" dirty="0"/>
          </a:p>
          <a:p>
            <a:pPr algn="ctr" eaLnBrk="1" hangingPunct="1">
              <a:defRPr/>
            </a:pPr>
            <a:endParaRPr lang="en-US" dirty="0" smtClean="0"/>
          </a:p>
          <a:p>
            <a:pPr algn="ctr" eaLnBrk="1" hangingPunct="1">
              <a:defRPr/>
            </a:pPr>
            <a:endParaRPr lang="en-US" dirty="0" smtClean="0"/>
          </a:p>
        </p:txBody>
      </p:sp>
      <p:sp>
        <p:nvSpPr>
          <p:cNvPr id="3072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0238" cy="381000"/>
          </a:xfrm>
          <a:noFill/>
        </p:spPr>
        <p:txBody>
          <a:bodyPr/>
          <a:lstStyle>
            <a:lvl1pPr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952B3184-2BC5-4161-BBF4-D6438A235276}" type="slidenum">
              <a:rPr lang="en-US" altLang="en-US" sz="1400" smtClean="0">
                <a:solidFill>
                  <a:schemeClr val="tx1"/>
                </a:solidFill>
              </a:rPr>
              <a:pPr/>
              <a:t>22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781175" y="457200"/>
            <a:ext cx="73914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Assembly Bill (AB) 484 </a:t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676400" y="1371600"/>
            <a:ext cx="7315200" cy="5181600"/>
          </a:xfrm>
        </p:spPr>
        <p:txBody>
          <a:bodyPr/>
          <a:lstStyle/>
          <a:p>
            <a:pPr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600" dirty="0" smtClean="0"/>
              <a:t>Signed into law on October 2, 2013</a:t>
            </a:r>
          </a:p>
          <a:p>
            <a:pPr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sz="1400" dirty="0" smtClean="0"/>
          </a:p>
          <a:p>
            <a:pPr marL="342900" lvl="1" indent="-34290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600" dirty="0"/>
              <a:t>Establishes California’s new statewide student assessment system, the </a:t>
            </a:r>
            <a:r>
              <a:rPr lang="en-US" sz="2600" dirty="0" smtClean="0"/>
              <a:t>California Measurement </a:t>
            </a:r>
            <a:r>
              <a:rPr lang="en-US" sz="2600" dirty="0"/>
              <a:t>of Academic Performance and Progress </a:t>
            </a:r>
            <a:r>
              <a:rPr lang="en-US" sz="2600" dirty="0" smtClean="0"/>
              <a:t>(CalMAPP)</a:t>
            </a:r>
          </a:p>
          <a:p>
            <a:pPr marL="342900" lvl="1" indent="-342900"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sz="1400" dirty="0"/>
          </a:p>
          <a:p>
            <a:pPr marL="342900" lvl="1" indent="-34290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rgbClr val="000000"/>
                </a:solidFill>
              </a:rPr>
              <a:t>To </a:t>
            </a:r>
            <a:r>
              <a:rPr lang="en-US" sz="2600" dirty="0">
                <a:solidFill>
                  <a:srgbClr val="000000"/>
                </a:solidFill>
              </a:rPr>
              <a:t>review full bill </a:t>
            </a:r>
            <a:r>
              <a:rPr lang="en-US" sz="2600" dirty="0" smtClean="0">
                <a:solidFill>
                  <a:srgbClr val="000000"/>
                </a:solidFill>
              </a:rPr>
              <a:t>text as enrolled: </a:t>
            </a:r>
            <a:r>
              <a:rPr lang="en-US" sz="2400" u="sng" dirty="0">
                <a:solidFill>
                  <a:srgbClr val="3333CC"/>
                </a:solidFill>
                <a:hlinkClick r:id="rId3"/>
              </a:rPr>
              <a:t>http://</a:t>
            </a:r>
            <a:r>
              <a:rPr lang="en-US" sz="2400" u="sng" dirty="0" smtClean="0">
                <a:solidFill>
                  <a:srgbClr val="3333CC"/>
                </a:solidFill>
                <a:hlinkClick r:id="rId3"/>
              </a:rPr>
              <a:t>leginfo.legislature.ca.gov/faces/billNavClient.xhtml?bill_id=201320140AB484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342900" lvl="1" indent="-342900"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sz="1400" dirty="0" smtClean="0">
              <a:solidFill>
                <a:srgbClr val="000000"/>
              </a:solidFill>
            </a:endParaRPr>
          </a:p>
          <a:p>
            <a:pPr marL="342900" lvl="1" indent="-34290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rgbClr val="000000"/>
                </a:solidFill>
              </a:rPr>
              <a:t>AB 484 Q&amp;A now available on the California Department of Education (CDE)  </a:t>
            </a:r>
            <a:r>
              <a:rPr lang="en-US" sz="2600" dirty="0">
                <a:solidFill>
                  <a:srgbClr val="000000"/>
                </a:solidFill>
              </a:rPr>
              <a:t>Web page at </a:t>
            </a:r>
            <a:r>
              <a:rPr lang="en-US" sz="2400" dirty="0">
                <a:solidFill>
                  <a:srgbClr val="000000"/>
                </a:solidFill>
                <a:hlinkClick r:id="rId4"/>
              </a:rPr>
              <a:t>http://</a:t>
            </a:r>
            <a:r>
              <a:rPr lang="en-US" sz="2400" dirty="0" smtClean="0">
                <a:solidFill>
                  <a:srgbClr val="000000"/>
                </a:solidFill>
                <a:hlinkClick r:id="rId4"/>
              </a:rPr>
              <a:t>www.cde.ca.gov/ta/tg/sa/ab484qa.asp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600" dirty="0"/>
          </a:p>
          <a:p>
            <a:pPr marL="0" lvl="1" indent="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	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248400"/>
            <a:ext cx="1676400" cy="457200"/>
          </a:xfrm>
        </p:spPr>
        <p:txBody>
          <a:bodyPr/>
          <a:lstStyle/>
          <a:p>
            <a:pPr>
              <a:defRPr/>
            </a:pPr>
            <a:fld id="{85A10A3D-2C33-4E54-AB59-6DF51F31F51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942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7391400" cy="1524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pitchFamily="34" charset="-128"/>
                <a:cs typeface="+mj-cs"/>
              </a:rPr>
              <a:t>AB 484 (Cont.)</a:t>
            </a:r>
            <a:br>
              <a:rPr lang="en-US" dirty="0" smtClean="0">
                <a:ea typeface="ＭＳ Ｐゴシック" pitchFamily="34" charset="-128"/>
                <a:cs typeface="+mj-cs"/>
              </a:rPr>
            </a:br>
            <a:endParaRPr lang="en-US" dirty="0" smtClean="0">
              <a:ea typeface="ＭＳ Ｐゴシック" pitchFamily="34" charset="-128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524000"/>
            <a:ext cx="7239000" cy="495300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2400" dirty="0" smtClean="0">
                <a:cs typeface="+mn-cs"/>
              </a:rPr>
              <a:t>Primary purposes of the CalMAPP system is to </a:t>
            </a:r>
            <a:r>
              <a:rPr lang="en-US" sz="2400" dirty="0">
                <a:cs typeface="+mn-cs"/>
              </a:rPr>
              <a:t>assist teachers, administrators, students, and </a:t>
            </a:r>
            <a:r>
              <a:rPr lang="en-US" sz="2400" dirty="0" smtClean="0">
                <a:cs typeface="+mn-cs"/>
              </a:rPr>
              <a:t>their parents by </a:t>
            </a:r>
            <a:r>
              <a:rPr lang="en-US" sz="2400" dirty="0">
                <a:cs typeface="+mn-cs"/>
              </a:rPr>
              <a:t>promoting high-quality </a:t>
            </a:r>
            <a:r>
              <a:rPr lang="en-US" sz="2400" dirty="0" smtClean="0">
                <a:cs typeface="+mn-cs"/>
              </a:rPr>
              <a:t>teaching and learning through </a:t>
            </a:r>
            <a:r>
              <a:rPr lang="en-US" sz="2400" dirty="0">
                <a:cs typeface="+mn-cs"/>
              </a:rPr>
              <a:t>the use of a variety of assessment approaches and item </a:t>
            </a:r>
            <a:r>
              <a:rPr lang="en-US" sz="2400" dirty="0" smtClean="0">
                <a:cs typeface="+mn-cs"/>
              </a:rPr>
              <a:t>types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sz="2400" dirty="0" smtClean="0">
              <a:cs typeface="+mn-cs"/>
            </a:endParaRPr>
          </a:p>
          <a:p>
            <a:pPr>
              <a:spcBef>
                <a:spcPts val="0"/>
              </a:spcBef>
              <a:defRPr/>
            </a:pPr>
            <a:r>
              <a:rPr lang="en-US" sz="2400" dirty="0"/>
              <a:t>Allows </a:t>
            </a:r>
            <a:r>
              <a:rPr lang="en-US" sz="2400" dirty="0" smtClean="0"/>
              <a:t>Local Educational Agencies (LEAs) </a:t>
            </a:r>
            <a:r>
              <a:rPr lang="en-US" sz="2400" dirty="0"/>
              <a:t>to focus on transition to Common Core State Standards</a:t>
            </a:r>
          </a:p>
          <a:p>
            <a:pPr>
              <a:spcBef>
                <a:spcPts val="0"/>
              </a:spcBef>
              <a:defRPr/>
            </a:pPr>
            <a:endParaRPr lang="en-US" sz="2400" dirty="0" smtClean="0">
              <a:cs typeface="+mn-cs"/>
            </a:endParaRPr>
          </a:p>
          <a:p>
            <a:pPr>
              <a:spcBef>
                <a:spcPts val="0"/>
              </a:spcBef>
              <a:defRPr/>
            </a:pPr>
            <a:endParaRPr lang="en-US" sz="1200" dirty="0">
              <a:cs typeface="+mn-cs"/>
            </a:endParaRPr>
          </a:p>
          <a:p>
            <a:pPr>
              <a:spcBef>
                <a:spcPts val="0"/>
              </a:spcBef>
              <a:defRPr/>
            </a:pPr>
            <a:r>
              <a:rPr lang="en-US" sz="2400" dirty="0">
                <a:cs typeface="+mn-cs"/>
              </a:rPr>
              <a:t>The full transition to the new assessment system will take place over time. </a:t>
            </a:r>
          </a:p>
          <a:p>
            <a:pPr>
              <a:spcBef>
                <a:spcPts val="0"/>
              </a:spcBef>
              <a:defRPr/>
            </a:pPr>
            <a:endParaRPr lang="en-US" sz="2400" dirty="0">
              <a:cs typeface="+mn-cs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4631EA5-6EEC-4204-9233-C8472B0C3ABB}" type="slidenum">
              <a:rPr lang="en-US" altLang="en-US" sz="1400">
                <a:solidFill>
                  <a:schemeClr val="tx1"/>
                </a:solidFill>
              </a:rPr>
              <a:pPr/>
              <a:t>4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391400" cy="9906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AB 484 (Cont.)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467600" cy="5105400"/>
          </a:xfrm>
        </p:spPr>
        <p:txBody>
          <a:bodyPr/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1200" b="1" dirty="0" smtClean="0">
              <a:ea typeface="ＭＳ Ｐゴシック" charset="0"/>
              <a:cs typeface="+mn-cs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en-US" sz="2400" dirty="0"/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Outlines assessments in CalMAPP, some of which were used previously as part of the Standardized Testing and Reporting (STAR) Program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sz="2800" dirty="0" smtClean="0"/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altLang="en-US" sz="2800" dirty="0">
                <a:ea typeface="ＭＳ Ｐゴシック" pitchFamily="34" charset="-128"/>
              </a:rPr>
              <a:t>Exempts English learners who have been in the United States less than 12 months from taking the </a:t>
            </a:r>
            <a:r>
              <a:rPr lang="en-US" altLang="en-US" sz="2800" dirty="0" smtClean="0">
                <a:ea typeface="ＭＳ Ｐゴシック" pitchFamily="34" charset="-128"/>
              </a:rPr>
              <a:t>English Language Arts (ELA) </a:t>
            </a:r>
            <a:r>
              <a:rPr lang="en-US" altLang="en-US" sz="2800" dirty="0">
                <a:ea typeface="ＭＳ Ｐゴシック" pitchFamily="34" charset="-128"/>
              </a:rPr>
              <a:t>assessment.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2400" dirty="0" smtClean="0">
              <a:ea typeface="ＭＳ Ｐゴシック" charset="0"/>
              <a:cs typeface="+mn-cs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1200" dirty="0" smtClean="0">
              <a:ea typeface="ＭＳ Ｐゴシック" charset="0"/>
              <a:cs typeface="+mn-cs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1200" dirty="0" smtClean="0">
              <a:ea typeface="ＭＳ Ｐゴシック" charset="0"/>
              <a:cs typeface="+mn-cs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2400" dirty="0" smtClean="0">
              <a:ea typeface="ＭＳ Ｐゴシック" charset="0"/>
              <a:cs typeface="+mn-cs"/>
            </a:endParaRPr>
          </a:p>
          <a:p>
            <a:pPr marL="0" indent="0">
              <a:buFontTx/>
              <a:buNone/>
              <a:defRPr/>
            </a:pPr>
            <a:endParaRPr lang="en-US" sz="800" dirty="0" smtClean="0">
              <a:ea typeface="ＭＳ Ｐゴシック" charset="0"/>
              <a:cs typeface="+mn-cs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E8EFDF-C09A-4499-8F45-F71AE9E79C33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7391400" cy="9144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ea typeface="ＭＳ Ｐゴシック" pitchFamily="34" charset="-128"/>
              </a:rPr>
              <a:t/>
            </a:r>
            <a:br>
              <a:rPr lang="en-US" altLang="en-US" dirty="0" smtClean="0">
                <a:ea typeface="ＭＳ Ｐゴシック" pitchFamily="34" charset="-128"/>
              </a:rPr>
            </a:br>
            <a:r>
              <a:rPr lang="en-US" altLang="en-US" dirty="0" smtClean="0">
                <a:ea typeface="ＭＳ Ｐゴシック" pitchFamily="34" charset="-128"/>
              </a:rPr>
              <a:t/>
            </a:r>
            <a:br>
              <a:rPr lang="en-US" altLang="en-US" dirty="0" smtClean="0">
                <a:ea typeface="ＭＳ Ｐゴシック" pitchFamily="34" charset="-128"/>
              </a:rPr>
            </a:br>
            <a:r>
              <a:rPr lang="en-US" altLang="en-US" dirty="0" smtClean="0">
                <a:ea typeface="ＭＳ Ｐゴシック" pitchFamily="34" charset="-128"/>
              </a:rPr>
              <a:t/>
            </a:r>
            <a:br>
              <a:rPr lang="en-US" altLang="en-US" dirty="0" smtClean="0">
                <a:ea typeface="ＭＳ Ｐゴシック" pitchFamily="34" charset="-128"/>
              </a:rPr>
            </a:br>
            <a:r>
              <a:rPr lang="en-US" altLang="en-US" dirty="0" smtClean="0">
                <a:ea typeface="ＭＳ Ｐゴシック" pitchFamily="34" charset="-128"/>
              </a:rPr>
              <a:t>AB 484 </a:t>
            </a:r>
            <a:r>
              <a:rPr lang="en-US" altLang="en-US" dirty="0" smtClean="0">
                <a:solidFill>
                  <a:srgbClr val="000000"/>
                </a:solidFill>
                <a:ea typeface="ＭＳ Ｐゴシック" pitchFamily="34" charset="-128"/>
              </a:rPr>
              <a:t> (Cont.)</a:t>
            </a:r>
            <a:r>
              <a:rPr lang="en-US" altLang="en-US" dirty="0" smtClean="0">
                <a:ea typeface="ＭＳ Ｐゴシック" pitchFamily="34" charset="-128"/>
              </a:rPr>
              <a:t/>
            </a:r>
            <a:br>
              <a:rPr lang="en-US" altLang="en-US" dirty="0" smtClean="0">
                <a:ea typeface="ＭＳ Ｐゴシック" pitchFamily="34" charset="-128"/>
              </a:rPr>
            </a:br>
            <a:r>
              <a:rPr lang="en-US" altLang="en-US" dirty="0" smtClean="0">
                <a:ea typeface="ＭＳ Ｐゴシック" pitchFamily="34" charset="-128"/>
              </a:rPr>
              <a:t/>
            </a:r>
            <a:br>
              <a:rPr lang="en-US" altLang="en-US" dirty="0" smtClean="0">
                <a:ea typeface="ＭＳ Ｐゴシック" pitchFamily="34" charset="-128"/>
              </a:rPr>
            </a:br>
            <a:r>
              <a:rPr lang="en-US" altLang="en-US" dirty="0" smtClean="0">
                <a:ea typeface="ＭＳ Ｐゴシック" pitchFamily="34" charset="-128"/>
              </a:rPr>
              <a:t/>
            </a:r>
            <a:br>
              <a:rPr lang="en-US" altLang="en-US" dirty="0" smtClean="0">
                <a:ea typeface="ＭＳ Ｐゴシック" pitchFamily="34" charset="-128"/>
              </a:rPr>
            </a:b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914400"/>
            <a:ext cx="7467600" cy="5486400"/>
          </a:xfrm>
        </p:spPr>
        <p:txBody>
          <a:bodyPr/>
          <a:lstStyle/>
          <a:p>
            <a:pPr marL="457200" lvl="1" indent="0">
              <a:spcBef>
                <a:spcPct val="0"/>
              </a:spcBef>
              <a:buNone/>
              <a:defRPr/>
            </a:pPr>
            <a:endParaRPr lang="en-US" altLang="en-US" sz="2000" dirty="0" smtClean="0">
              <a:ea typeface="ＭＳ Ｐゴシック" pitchFamily="34" charset="-128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en-US" sz="2000" dirty="0" smtClean="0">
              <a:ea typeface="ＭＳ Ｐゴシック" pitchFamily="34" charset="-128"/>
            </a:endParaRPr>
          </a:p>
          <a:p>
            <a:pPr marL="342900" lvl="2" indent="-342900">
              <a:tabLst>
                <a:tab pos="1428750" algn="l"/>
              </a:tabLst>
              <a:defRPr/>
            </a:pPr>
            <a:r>
              <a:rPr lang="en-US" altLang="en-US" sz="2600" dirty="0" smtClean="0">
                <a:ea typeface="ＭＳ Ｐゴシック" pitchFamily="34" charset="-128"/>
              </a:rPr>
              <a:t>California </a:t>
            </a:r>
            <a:r>
              <a:rPr lang="en-US" altLang="en-US" sz="2600" dirty="0">
                <a:ea typeface="ＭＳ Ｐゴシック" pitchFamily="34" charset="-128"/>
              </a:rPr>
              <a:t>Alternate Performance Assessment (CAPA) for ELA and math in grades 2 through </a:t>
            </a:r>
            <a:r>
              <a:rPr lang="en-US" altLang="en-US" sz="2600" dirty="0" smtClean="0">
                <a:ea typeface="ＭＳ Ｐゴシック" pitchFamily="34" charset="-128"/>
              </a:rPr>
              <a:t>11</a:t>
            </a:r>
            <a:endParaRPr lang="en-US" altLang="en-US" sz="2600" dirty="0">
              <a:ea typeface="ＭＳ Ｐゴシック" pitchFamily="34" charset="-128"/>
            </a:endParaRPr>
          </a:p>
          <a:p>
            <a:pPr marL="285750" indent="-285750">
              <a:spcBef>
                <a:spcPts val="625"/>
              </a:spcBef>
              <a:tabLst>
                <a:tab pos="1428750" algn="l"/>
              </a:tabLst>
              <a:defRPr/>
            </a:pPr>
            <a:r>
              <a:rPr lang="en-US" altLang="en-US" sz="2600" dirty="0">
                <a:solidFill>
                  <a:srgbClr val="000000"/>
                </a:solidFill>
                <a:ea typeface="ＭＳ Ｐゴシック" pitchFamily="34" charset="-128"/>
              </a:rPr>
              <a:t>Science in grades 5, 8, and 10, including </a:t>
            </a:r>
            <a:r>
              <a:rPr lang="en-US" altLang="en-US" sz="2600" dirty="0" smtClean="0">
                <a:solidFill>
                  <a:srgbClr val="000000"/>
                </a:solidFill>
                <a:ea typeface="ＭＳ Ｐゴシック" pitchFamily="34" charset="-128"/>
              </a:rPr>
              <a:t>California Standards Test (CST), California Modified Assessment (CMA) </a:t>
            </a:r>
            <a:r>
              <a:rPr lang="en-US" altLang="en-US" sz="2600" dirty="0">
                <a:solidFill>
                  <a:srgbClr val="000000"/>
                </a:solidFill>
                <a:ea typeface="ＭＳ Ｐゴシック" pitchFamily="34" charset="-128"/>
              </a:rPr>
              <a:t>and </a:t>
            </a:r>
            <a:r>
              <a:rPr lang="en-US" altLang="en-US" sz="2600" dirty="0" smtClean="0">
                <a:solidFill>
                  <a:srgbClr val="000000"/>
                </a:solidFill>
                <a:ea typeface="ＭＳ Ｐゴシック" pitchFamily="34" charset="-128"/>
              </a:rPr>
              <a:t>CAPA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en-US" sz="2600" dirty="0">
                <a:ea typeface="ＭＳ Ｐゴシック" pitchFamily="34" charset="-128"/>
              </a:rPr>
              <a:t>Standards-Based Tests in Spanish (STS) in grades 2–11 </a:t>
            </a:r>
          </a:p>
          <a:p>
            <a:pPr marL="742950" lvl="2" indent="-280988">
              <a:buFont typeface="Arial" pitchFamily="34" charset="0"/>
              <a:buChar char="−"/>
              <a:defRPr/>
            </a:pPr>
            <a:r>
              <a:rPr lang="en-US" altLang="en-US" sz="2600" dirty="0">
                <a:ea typeface="ＭＳ Ｐゴシック" pitchFamily="34" charset="-128"/>
              </a:rPr>
              <a:t>Voluntary for LEAs to administer (State   pays for ELA)</a:t>
            </a:r>
          </a:p>
          <a:p>
            <a:pPr marL="285750" indent="-285750">
              <a:spcBef>
                <a:spcPts val="625"/>
              </a:spcBef>
              <a:tabLst>
                <a:tab pos="1428750" algn="l"/>
              </a:tabLst>
              <a:defRPr/>
            </a:pPr>
            <a:endParaRPr lang="en-US" altLang="en-US" sz="2600" dirty="0">
              <a:ea typeface="ＭＳ Ｐゴシック" pitchFamily="34" charset="-128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en-US" sz="2400" dirty="0" smtClean="0">
              <a:ea typeface="ＭＳ Ｐゴシック" pitchFamily="34" charset="-128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800" dirty="0" smtClean="0">
              <a:ea typeface="ＭＳ Ｐゴシック" pitchFamily="34" charset="-128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EDC3928-95B5-4A71-ADEA-53849A4BB75E}" type="slidenum">
              <a:rPr lang="en-US" altLang="en-US" sz="1400">
                <a:solidFill>
                  <a:schemeClr val="tx1"/>
                </a:solidFill>
              </a:rPr>
              <a:pPr/>
              <a:t>6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6200"/>
            <a:ext cx="7467600" cy="18288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ea typeface="ＭＳ Ｐゴシック" pitchFamily="34" charset="-128"/>
              </a:rPr>
              <a:t>AB 484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143000"/>
            <a:ext cx="7467600" cy="5334000"/>
          </a:xfrm>
        </p:spPr>
        <p:txBody>
          <a:bodyPr/>
          <a:lstStyle/>
          <a:p>
            <a:pPr marL="0" indent="0">
              <a:buNone/>
              <a:defRPr/>
            </a:pPr>
            <a:endParaRPr lang="en-US" altLang="en-US" sz="2600" dirty="0" smtClean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sz="2800" dirty="0" smtClean="0">
                <a:ea typeface="ＭＳ Ｐゴシック" pitchFamily="34" charset="-128"/>
              </a:rPr>
              <a:t>CSTs used for Early Assessment Program (EAP) in grade 11:</a:t>
            </a:r>
          </a:p>
          <a:p>
            <a:pPr lvl="1">
              <a:defRPr/>
            </a:pPr>
            <a:r>
              <a:rPr lang="en-US" altLang="en-US" dirty="0" smtClean="0">
                <a:ea typeface="ＭＳ Ｐゴシック" pitchFamily="34" charset="-128"/>
              </a:rPr>
              <a:t>Voluntary for students, as it has been in previous years</a:t>
            </a:r>
          </a:p>
          <a:p>
            <a:pPr lvl="1">
              <a:defRPr/>
            </a:pPr>
            <a:r>
              <a:rPr lang="en-US" altLang="en-US" dirty="0" smtClean="0">
                <a:ea typeface="ＭＳ Ｐゴシック" pitchFamily="34" charset="-128"/>
              </a:rPr>
              <a:t>Scores for individuals only–will not produce school, district, or state-level reports from these assessments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Transitions the </a:t>
            </a:r>
            <a:r>
              <a:rPr lang="en-US" altLang="en-US" dirty="0" smtClean="0">
                <a:ea typeface="ＭＳ Ｐゴシック" pitchFamily="34" charset="-128"/>
              </a:rPr>
              <a:t>EAP to </a:t>
            </a:r>
            <a:r>
              <a:rPr lang="en-US" altLang="en-US" dirty="0">
                <a:ea typeface="ＭＳ Ｐゴシック" pitchFamily="34" charset="-128"/>
              </a:rPr>
              <a:t>the Smarter Balanced grade 11 assessment beginning </a:t>
            </a:r>
            <a:r>
              <a:rPr lang="en-US" altLang="en-US" dirty="0" smtClean="0">
                <a:ea typeface="ＭＳ Ｐゴシック" pitchFamily="34" charset="-128"/>
              </a:rPr>
              <a:t>in 2014–15.</a:t>
            </a:r>
            <a:endParaRPr lang="en-US" altLang="en-US" dirty="0">
              <a:ea typeface="ＭＳ Ｐゴシック" pitchFamily="34" charset="-128"/>
            </a:endParaRPr>
          </a:p>
          <a:p>
            <a:pPr marL="457200" lvl="1" indent="0">
              <a:buNone/>
              <a:defRPr/>
            </a:pPr>
            <a:endParaRPr lang="en-US" altLang="en-US" sz="2600" dirty="0" smtClean="0">
              <a:ea typeface="ＭＳ Ｐゴシック" pitchFamily="34" charset="-128"/>
            </a:endParaRPr>
          </a:p>
          <a:p>
            <a:pPr lvl="1">
              <a:spcBef>
                <a:spcPts val="1200"/>
              </a:spcBef>
              <a:buFontTx/>
              <a:buNone/>
              <a:defRPr/>
            </a:pPr>
            <a:endParaRPr lang="en-US" altLang="en-US" sz="2600" dirty="0" smtClean="0">
              <a:ea typeface="ＭＳ Ｐゴシック" pitchFamily="34" charset="-128"/>
            </a:endParaRPr>
          </a:p>
          <a:p>
            <a:pPr marL="742950" lvl="2" indent="-280988">
              <a:buFontTx/>
              <a:buNone/>
              <a:defRPr/>
            </a:pPr>
            <a:r>
              <a:rPr lang="en-US" altLang="en-US" sz="2800" dirty="0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CF8E7E2-946F-45EE-B272-C26F074CD225}" type="slidenum">
              <a:rPr lang="en-US" altLang="en-US" sz="1400">
                <a:solidFill>
                  <a:schemeClr val="tx1"/>
                </a:solidFill>
              </a:rPr>
              <a:pPr/>
              <a:t>7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7391400" cy="11430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ea typeface="ＭＳ Ｐゴシック" pitchFamily="34" charset="-128"/>
              </a:rPr>
              <a:t/>
            </a:r>
            <a:br>
              <a:rPr lang="en-US" altLang="en-US" dirty="0" smtClean="0">
                <a:ea typeface="ＭＳ Ｐゴシック" pitchFamily="34" charset="-128"/>
              </a:rPr>
            </a:br>
            <a:r>
              <a:rPr lang="en-US" altLang="en-US" dirty="0" smtClean="0">
                <a:ea typeface="ＭＳ Ｐゴシック" pitchFamily="34" charset="-128"/>
              </a:rPr>
              <a:t/>
            </a:r>
            <a:br>
              <a:rPr lang="en-US" altLang="en-US" dirty="0" smtClean="0">
                <a:ea typeface="ＭＳ Ｐゴシック" pitchFamily="34" charset="-128"/>
              </a:rPr>
            </a:br>
            <a:r>
              <a:rPr lang="en-US" altLang="en-US" dirty="0" smtClean="0">
                <a:ea typeface="ＭＳ Ｐゴシック" pitchFamily="34" charset="-128"/>
              </a:rPr>
              <a:t/>
            </a:r>
            <a:br>
              <a:rPr lang="en-US" altLang="en-US" dirty="0" smtClean="0">
                <a:ea typeface="ＭＳ Ｐゴシック" pitchFamily="34" charset="-128"/>
              </a:rPr>
            </a:br>
            <a:r>
              <a:rPr lang="en-US" altLang="en-US" dirty="0" smtClean="0">
                <a:ea typeface="ＭＳ Ｐゴシック" pitchFamily="34" charset="-128"/>
              </a:rPr>
              <a:t>AB 484 (Cont.)</a:t>
            </a:r>
            <a:br>
              <a:rPr lang="en-US" altLang="en-US" dirty="0" smtClean="0">
                <a:ea typeface="ＭＳ Ｐゴシック" pitchFamily="34" charset="-128"/>
              </a:rPr>
            </a:br>
            <a:r>
              <a:rPr lang="en-US" altLang="en-US" dirty="0" smtClean="0">
                <a:ea typeface="ＭＳ Ｐゴシック" pitchFamily="34" charset="-128"/>
              </a:rPr>
              <a:t/>
            </a:r>
            <a:br>
              <a:rPr lang="en-US" altLang="en-US" dirty="0" smtClean="0">
                <a:ea typeface="ＭＳ Ｐゴシック" pitchFamily="34" charset="-128"/>
              </a:rPr>
            </a:br>
            <a:r>
              <a:rPr lang="en-US" altLang="en-US" dirty="0" smtClean="0">
                <a:ea typeface="ＭＳ Ｐゴシック" pitchFamily="34" charset="-128"/>
              </a:rPr>
              <a:t/>
            </a:r>
            <a:br>
              <a:rPr lang="en-US" altLang="en-US" dirty="0" smtClean="0">
                <a:ea typeface="ＭＳ Ｐゴシック" pitchFamily="34" charset="-128"/>
              </a:rPr>
            </a:b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371600"/>
            <a:ext cx="7467600" cy="50292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cs typeface="+mn-cs"/>
              </a:rPr>
              <a:t>By March 2016, the Superintendent will take to the State Board recommendations to expand CalMAPP to include additional assessments, such as history/social science, technology, and visual and performing arts.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cs typeface="+mn-cs"/>
              </a:rPr>
              <a:t>Additional assessments in ELA, math, and science may also be recommended.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cs typeface="+mn-cs"/>
              </a:rPr>
              <a:t>Allows for a variety of item types and assessment modalities (e.g., population sampling, matrix sampling).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E5865D1-8788-47DC-A174-9FF6E8FA460A}" type="slidenum">
              <a:rPr lang="en-US" altLang="en-US" sz="1400">
                <a:solidFill>
                  <a:schemeClr val="tx1"/>
                </a:solidFill>
              </a:rPr>
              <a:pPr/>
              <a:t>8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7391400" cy="1295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AB 484 (Cont.)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828800"/>
            <a:ext cx="7467600" cy="4648200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altLang="en-US" sz="2600" dirty="0" smtClean="0">
                <a:ea typeface="ＭＳ Ｐゴシック" pitchFamily="34" charset="-128"/>
              </a:rPr>
              <a:t>Authorizes the Superintendent, with State Board approval, to not produce Academic Performance Index (API) in 2013–14 </a:t>
            </a:r>
            <a:r>
              <a:rPr lang="en-US" altLang="en-US" sz="2600" dirty="0">
                <a:ea typeface="ＭＳ Ｐゴシック" pitchFamily="34" charset="-128"/>
              </a:rPr>
              <a:t>and </a:t>
            </a:r>
            <a:r>
              <a:rPr lang="en-US" altLang="en-US" sz="2600" dirty="0" smtClean="0">
                <a:ea typeface="ＭＳ Ｐゴシック" pitchFamily="34" charset="-128"/>
              </a:rPr>
              <a:t>2014–15.</a:t>
            </a:r>
          </a:p>
          <a:p>
            <a:pPr>
              <a:spcBef>
                <a:spcPct val="0"/>
              </a:spcBef>
              <a:defRPr/>
            </a:pPr>
            <a:endParaRPr lang="en-US" altLang="en-US" sz="2000" dirty="0" smtClean="0">
              <a:ea typeface="ＭＳ Ｐゴシック" pitchFamily="34" charset="-128"/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600" dirty="0" smtClean="0">
                <a:ea typeface="ＭＳ Ｐゴシック" pitchFamily="34" charset="-128"/>
              </a:rPr>
              <a:t>Restricts the comparison of certain scores from CalMAPP to STAR</a:t>
            </a:r>
          </a:p>
          <a:p>
            <a:pPr>
              <a:spcBef>
                <a:spcPct val="0"/>
              </a:spcBef>
              <a:defRPr/>
            </a:pPr>
            <a:endParaRPr lang="en-US" altLang="en-US" sz="2000" dirty="0" smtClean="0">
              <a:ea typeface="ＭＳ Ｐゴシック" pitchFamily="34" charset="-128"/>
            </a:endParaRPr>
          </a:p>
          <a:p>
            <a:pPr>
              <a:spcBef>
                <a:spcPct val="0"/>
              </a:spcBef>
              <a:defRPr/>
            </a:pPr>
            <a:r>
              <a:rPr lang="en-US" altLang="en-US" sz="2600" dirty="0" smtClean="0">
                <a:ea typeface="ＭＳ Ｐゴシック" pitchFamily="34" charset="-128"/>
              </a:rPr>
              <a:t>Prohibits the display of scores that would identify students or teachers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2000" dirty="0" smtClean="0">
              <a:ea typeface="ＭＳ Ｐゴシック" pitchFamily="34" charset="-128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rgbClr val="000054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3A95529-2D09-44FB-AE86-F05101F279A5}" type="slidenum">
              <a:rPr lang="en-US" altLang="en-US" sz="1400">
                <a:solidFill>
                  <a:schemeClr val="tx1"/>
                </a:solidFill>
              </a:rPr>
              <a:pPr/>
              <a:t>9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7777DE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rgbClr val="000054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rgbClr val="000054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</Template>
  <TotalTime>2810</TotalTime>
  <Words>1270</Words>
  <Application>Microsoft Office PowerPoint</Application>
  <PresentationFormat>On-screen Show (4:3)</PresentationFormat>
  <Paragraphs>254</Paragraphs>
  <Slides>22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Master</vt:lpstr>
      <vt:lpstr> Common Core State Standards Symposium for Special Educators   December 2, 2013  Diane Hernandez, Director Assessment Development and Administration Division</vt:lpstr>
      <vt:lpstr> Transition Milestones</vt:lpstr>
      <vt:lpstr> Assembly Bill (AB) 484   </vt:lpstr>
      <vt:lpstr>AB 484 (Cont.) </vt:lpstr>
      <vt:lpstr>  AB 484 (Cont.)  </vt:lpstr>
      <vt:lpstr>   AB 484  (Cont.)   </vt:lpstr>
      <vt:lpstr>AB 484 (Cont.)</vt:lpstr>
      <vt:lpstr>   AB 484 (Cont.)   </vt:lpstr>
      <vt:lpstr>AB 484 (Cont.)</vt:lpstr>
      <vt:lpstr>AB 484 (Cont.)</vt:lpstr>
      <vt:lpstr>Smarter Balanced System</vt:lpstr>
      <vt:lpstr>   AB 484 (Cont.) Smarter Balanced   </vt:lpstr>
      <vt:lpstr>Smarter Balanced (Cont.)</vt:lpstr>
      <vt:lpstr>Smarter Balanced (Cont.) </vt:lpstr>
      <vt:lpstr>Smarter Balanced (cont.)</vt:lpstr>
      <vt:lpstr>Smarter Balanced (cont.)</vt:lpstr>
      <vt:lpstr>Smarter Balanced (cont.) </vt:lpstr>
      <vt:lpstr>Smarter Balanced (Cont.)                    Usability, Accessibility, and  Accommodations Guidelines</vt:lpstr>
      <vt:lpstr>Smarter Balanced (cont.)                   Usability, Accessibility, and Accommodations Guidelines</vt:lpstr>
      <vt:lpstr>Smarter Balanced (cont.)                   Usability, Accessibility, and Accommodations Guidelines</vt:lpstr>
      <vt:lpstr>PowerPoint Presentation</vt:lpstr>
      <vt:lpstr>For Further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PowerPoint Template.</dc:subject>
  <dc:creator>CDE\gneves</dc:creator>
  <cp:lastModifiedBy>SED</cp:lastModifiedBy>
  <cp:revision>326</cp:revision>
  <cp:lastPrinted>2013-10-29T22:35:42Z</cp:lastPrinted>
  <dcterms:created xsi:type="dcterms:W3CDTF">2012-04-12T16:51:02Z</dcterms:created>
  <dcterms:modified xsi:type="dcterms:W3CDTF">2013-11-26T19:40:22Z</dcterms:modified>
</cp:coreProperties>
</file>